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60" r:id="rId2"/>
    <p:sldId id="448" r:id="rId3"/>
    <p:sldId id="449" r:id="rId4"/>
    <p:sldId id="450" r:id="rId5"/>
    <p:sldId id="451" r:id="rId6"/>
    <p:sldId id="452" r:id="rId7"/>
    <p:sldId id="453" r:id="rId8"/>
    <p:sldId id="446" r:id="rId9"/>
    <p:sldId id="445" r:id="rId10"/>
    <p:sldId id="501" r:id="rId11"/>
    <p:sldId id="444" r:id="rId12"/>
    <p:sldId id="443" r:id="rId13"/>
    <p:sldId id="441" r:id="rId14"/>
    <p:sldId id="442" r:id="rId15"/>
    <p:sldId id="437" r:id="rId16"/>
    <p:sldId id="438" r:id="rId17"/>
    <p:sldId id="496" r:id="rId18"/>
    <p:sldId id="435" r:id="rId19"/>
    <p:sldId id="436" r:id="rId20"/>
    <p:sldId id="497" r:id="rId21"/>
    <p:sldId id="491"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82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autoAdjust="0"/>
    <p:restoredTop sz="94660"/>
  </p:normalViewPr>
  <p:slideViewPr>
    <p:cSldViewPr>
      <p:cViewPr varScale="1">
        <p:scale>
          <a:sx n="67" d="100"/>
          <a:sy n="67" d="100"/>
        </p:scale>
        <p:origin x="1386" y="60"/>
      </p:cViewPr>
      <p:guideLst>
        <p:guide orient="horz" pos="2160"/>
        <p:guide pos="2880"/>
      </p:guideLst>
    </p:cSldViewPr>
  </p:slideViewPr>
  <p:notesTextViewPr>
    <p:cViewPr>
      <p:scale>
        <a:sx n="1" d="1"/>
        <a:sy n="1" d="1"/>
      </p:scale>
      <p:origin x="0" y="0"/>
    </p:cViewPr>
  </p:notesTextViewPr>
  <p:sorterViewPr>
    <p:cViewPr>
      <p:scale>
        <a:sx n="66" d="100"/>
        <a:sy n="66" d="100"/>
      </p:scale>
      <p:origin x="0" y="5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EA4CA-9D39-4D40-9DE0-57926019C65A}" type="doc">
      <dgm:prSet loTypeId="urn:microsoft.com/office/officeart/2005/8/layout/arrow2" loCatId="process" qsTypeId="urn:microsoft.com/office/officeart/2005/8/quickstyle/simple1" qsCatId="simple" csTypeId="urn:microsoft.com/office/officeart/2005/8/colors/colorful4" csCatId="colorful" phldr="1"/>
      <dgm:spPr/>
    </dgm:pt>
    <dgm:pt modelId="{BFC7C22F-5CC5-4500-9A78-38977D80F8BD}">
      <dgm:prSet phldrT="[Text]"/>
      <dgm:spPr>
        <a:blipFill rotWithShape="0">
          <a:blip xmlns:r="http://schemas.openxmlformats.org/officeDocument/2006/relationships" r:embed="rId1"/>
          <a:stretch>
            <a:fillRect/>
          </a:stretch>
        </a:blipFill>
      </dgm:spPr>
      <dgm:t>
        <a:bodyPr/>
        <a:lstStyle/>
        <a:p>
          <a:endParaRPr lang="en-GB" dirty="0"/>
        </a:p>
      </dgm:t>
    </dgm:pt>
    <dgm:pt modelId="{996C930C-F0A1-4714-9B5B-FB85BDFF782B}" type="sibTrans" cxnId="{CD57771C-6D94-4552-A4D9-9B7D098D1E55}">
      <dgm:prSet/>
      <dgm:spPr/>
      <dgm:t>
        <a:bodyPr/>
        <a:lstStyle/>
        <a:p>
          <a:endParaRPr lang="en-GB"/>
        </a:p>
      </dgm:t>
    </dgm:pt>
    <dgm:pt modelId="{F98D9306-02D9-4A24-AEC4-5D256403F1F9}" type="parTrans" cxnId="{CD57771C-6D94-4552-A4D9-9B7D098D1E55}">
      <dgm:prSet/>
      <dgm:spPr/>
      <dgm:t>
        <a:bodyPr/>
        <a:lstStyle/>
        <a:p>
          <a:endParaRPr lang="en-GB"/>
        </a:p>
      </dgm:t>
    </dgm:pt>
    <dgm:pt modelId="{778ECBBF-A73C-439E-A121-E38FCE0B999E}" type="pres">
      <dgm:prSet presAssocID="{674EA4CA-9D39-4D40-9DE0-57926019C65A}" presName="arrowDiagram" presStyleCnt="0">
        <dgm:presLayoutVars>
          <dgm:chMax val="5"/>
          <dgm:dir/>
          <dgm:resizeHandles val="exact"/>
        </dgm:presLayoutVars>
      </dgm:prSet>
      <dgm:spPr/>
    </dgm:pt>
    <dgm:pt modelId="{37049FAD-76B8-453C-8CD9-3DC82D36E839}" type="pres">
      <dgm:prSet presAssocID="{674EA4CA-9D39-4D40-9DE0-57926019C65A}" presName="arrow" presStyleLbl="bgShp" presStyleIdx="0" presStyleCnt="1"/>
      <dgm:spPr/>
    </dgm:pt>
    <dgm:pt modelId="{F71639FB-10ED-419E-80F1-3D1C2BFCFEF8}" type="pres">
      <dgm:prSet presAssocID="{674EA4CA-9D39-4D40-9DE0-57926019C65A}" presName="arrowDiagram1" presStyleCnt="0">
        <dgm:presLayoutVars>
          <dgm:bulletEnabled val="1"/>
        </dgm:presLayoutVars>
      </dgm:prSet>
      <dgm:spPr/>
    </dgm:pt>
    <dgm:pt modelId="{76FC80FA-7621-48E1-A848-1CAB1F23CA4B}" type="pres">
      <dgm:prSet presAssocID="{BFC7C22F-5CC5-4500-9A78-38977D80F8BD}" presName="bullet1" presStyleLbl="node1" presStyleIdx="0" presStyleCnt="1" custLinFactX="-100000" custLinFactNeighborX="-196222" custLinFactNeighborY="68330"/>
      <dgm:spPr/>
      <dgm:t>
        <a:bodyPr/>
        <a:lstStyle/>
        <a:p>
          <a:endParaRPr lang="en-GB"/>
        </a:p>
      </dgm:t>
    </dgm:pt>
    <dgm:pt modelId="{0C29F22C-BC9F-43D5-8E37-C78843691DF6}" type="pres">
      <dgm:prSet presAssocID="{BFC7C22F-5CC5-4500-9A78-38977D80F8BD}" presName="textBox1" presStyleLbl="revTx" presStyleIdx="0" presStyleCnt="1" custFlipHor="1" custScaleX="10827" custScaleY="9719" custLinFactX="-29066" custLinFactNeighborX="-100000" custLinFactNeighborY="14269">
        <dgm:presLayoutVars>
          <dgm:bulletEnabled val="1"/>
        </dgm:presLayoutVars>
      </dgm:prSet>
      <dgm:spPr/>
      <dgm:t>
        <a:bodyPr/>
        <a:lstStyle/>
        <a:p>
          <a:endParaRPr lang="en-GB"/>
        </a:p>
      </dgm:t>
    </dgm:pt>
  </dgm:ptLst>
  <dgm:cxnLst>
    <dgm:cxn modelId="{FB2ADCE4-A591-4003-88AF-7406CDB636FF}" type="presOf" srcId="{BFC7C22F-5CC5-4500-9A78-38977D80F8BD}" destId="{0C29F22C-BC9F-43D5-8E37-C78843691DF6}" srcOrd="0" destOrd="0" presId="urn:microsoft.com/office/officeart/2005/8/layout/arrow2"/>
    <dgm:cxn modelId="{CD57771C-6D94-4552-A4D9-9B7D098D1E55}" srcId="{674EA4CA-9D39-4D40-9DE0-57926019C65A}" destId="{BFC7C22F-5CC5-4500-9A78-38977D80F8BD}" srcOrd="0" destOrd="0" parTransId="{F98D9306-02D9-4A24-AEC4-5D256403F1F9}" sibTransId="{996C930C-F0A1-4714-9B5B-FB85BDFF782B}"/>
    <dgm:cxn modelId="{18ACA693-9291-4F71-B8CB-7961FA21FA3B}" type="presOf" srcId="{674EA4CA-9D39-4D40-9DE0-57926019C65A}" destId="{778ECBBF-A73C-439E-A121-E38FCE0B999E}" srcOrd="0" destOrd="0" presId="urn:microsoft.com/office/officeart/2005/8/layout/arrow2"/>
    <dgm:cxn modelId="{A3DDEEA7-7F61-400D-9EDC-D5F3EBD6CC7A}" type="presParOf" srcId="{778ECBBF-A73C-439E-A121-E38FCE0B999E}" destId="{37049FAD-76B8-453C-8CD9-3DC82D36E839}" srcOrd="0" destOrd="0" presId="urn:microsoft.com/office/officeart/2005/8/layout/arrow2"/>
    <dgm:cxn modelId="{08B2BF50-0945-47B8-8F2A-0213951DA207}" type="presParOf" srcId="{778ECBBF-A73C-439E-A121-E38FCE0B999E}" destId="{F71639FB-10ED-419E-80F1-3D1C2BFCFEF8}" srcOrd="1" destOrd="0" presId="urn:microsoft.com/office/officeart/2005/8/layout/arrow2"/>
    <dgm:cxn modelId="{97EF0291-27E4-4571-8BB1-675E32E41EEB}" type="presParOf" srcId="{F71639FB-10ED-419E-80F1-3D1C2BFCFEF8}" destId="{76FC80FA-7621-48E1-A848-1CAB1F23CA4B}" srcOrd="0" destOrd="0" presId="urn:microsoft.com/office/officeart/2005/8/layout/arrow2"/>
    <dgm:cxn modelId="{3E4A38E8-AE40-42F5-B0B3-2347FF15F2EF}" type="presParOf" srcId="{F71639FB-10ED-419E-80F1-3D1C2BFCFEF8}" destId="{0C29F22C-BC9F-43D5-8E37-C78843691DF6}"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EA4CA-9D39-4D40-9DE0-57926019C65A}" type="doc">
      <dgm:prSet loTypeId="urn:microsoft.com/office/officeart/2005/8/layout/arrow2" loCatId="process" qsTypeId="urn:microsoft.com/office/officeart/2005/8/quickstyle/simple1" qsCatId="simple" csTypeId="urn:microsoft.com/office/officeart/2005/8/colors/colorful4" csCatId="colorful" phldr="1"/>
      <dgm:spPr/>
    </dgm:pt>
    <dgm:pt modelId="{BFC7C22F-5CC5-4500-9A78-38977D80F8BD}">
      <dgm:prSet phldrT="[Text]"/>
      <dgm:spPr>
        <a:blipFill rotWithShape="0">
          <a:blip xmlns:r="http://schemas.openxmlformats.org/officeDocument/2006/relationships" r:embed="rId1"/>
          <a:stretch>
            <a:fillRect/>
          </a:stretch>
        </a:blipFill>
      </dgm:spPr>
      <dgm:t>
        <a:bodyPr/>
        <a:lstStyle/>
        <a:p>
          <a:endParaRPr lang="en-GB" dirty="0"/>
        </a:p>
      </dgm:t>
    </dgm:pt>
    <dgm:pt modelId="{996C930C-F0A1-4714-9B5B-FB85BDFF782B}" type="sibTrans" cxnId="{CD57771C-6D94-4552-A4D9-9B7D098D1E55}">
      <dgm:prSet/>
      <dgm:spPr/>
      <dgm:t>
        <a:bodyPr/>
        <a:lstStyle/>
        <a:p>
          <a:endParaRPr lang="en-GB"/>
        </a:p>
      </dgm:t>
    </dgm:pt>
    <dgm:pt modelId="{F98D9306-02D9-4A24-AEC4-5D256403F1F9}" type="parTrans" cxnId="{CD57771C-6D94-4552-A4D9-9B7D098D1E55}">
      <dgm:prSet/>
      <dgm:spPr/>
      <dgm:t>
        <a:bodyPr/>
        <a:lstStyle/>
        <a:p>
          <a:endParaRPr lang="en-GB"/>
        </a:p>
      </dgm:t>
    </dgm:pt>
    <dgm:pt modelId="{778ECBBF-A73C-439E-A121-E38FCE0B999E}" type="pres">
      <dgm:prSet presAssocID="{674EA4CA-9D39-4D40-9DE0-57926019C65A}" presName="arrowDiagram" presStyleCnt="0">
        <dgm:presLayoutVars>
          <dgm:chMax val="5"/>
          <dgm:dir/>
          <dgm:resizeHandles val="exact"/>
        </dgm:presLayoutVars>
      </dgm:prSet>
      <dgm:spPr/>
    </dgm:pt>
    <dgm:pt modelId="{37049FAD-76B8-453C-8CD9-3DC82D36E839}" type="pres">
      <dgm:prSet presAssocID="{674EA4CA-9D39-4D40-9DE0-57926019C65A}" presName="arrow" presStyleLbl="bgShp" presStyleIdx="0" presStyleCnt="1"/>
      <dgm:spPr/>
    </dgm:pt>
    <dgm:pt modelId="{F71639FB-10ED-419E-80F1-3D1C2BFCFEF8}" type="pres">
      <dgm:prSet presAssocID="{674EA4CA-9D39-4D40-9DE0-57926019C65A}" presName="arrowDiagram1" presStyleCnt="0">
        <dgm:presLayoutVars>
          <dgm:bulletEnabled val="1"/>
        </dgm:presLayoutVars>
      </dgm:prSet>
      <dgm:spPr/>
    </dgm:pt>
    <dgm:pt modelId="{76FC80FA-7621-48E1-A848-1CAB1F23CA4B}" type="pres">
      <dgm:prSet presAssocID="{BFC7C22F-5CC5-4500-9A78-38977D80F8BD}" presName="bullet1" presStyleLbl="node1" presStyleIdx="0" presStyleCnt="1" custLinFactX="-100000" custLinFactNeighborX="-196222" custLinFactNeighborY="68330"/>
      <dgm:spPr/>
      <dgm:t>
        <a:bodyPr/>
        <a:lstStyle/>
        <a:p>
          <a:endParaRPr lang="en-GB"/>
        </a:p>
      </dgm:t>
    </dgm:pt>
    <dgm:pt modelId="{0C29F22C-BC9F-43D5-8E37-C78843691DF6}" type="pres">
      <dgm:prSet presAssocID="{BFC7C22F-5CC5-4500-9A78-38977D80F8BD}" presName="textBox1" presStyleLbl="revTx" presStyleIdx="0" presStyleCnt="1" custFlipHor="1" custScaleX="10827" custScaleY="9719" custLinFactX="-29066" custLinFactNeighborX="-100000" custLinFactNeighborY="14269">
        <dgm:presLayoutVars>
          <dgm:bulletEnabled val="1"/>
        </dgm:presLayoutVars>
      </dgm:prSet>
      <dgm:spPr/>
      <dgm:t>
        <a:bodyPr/>
        <a:lstStyle/>
        <a:p>
          <a:endParaRPr lang="en-GB"/>
        </a:p>
      </dgm:t>
    </dgm:pt>
  </dgm:ptLst>
  <dgm:cxnLst>
    <dgm:cxn modelId="{0016EF40-4FCE-40BC-9AED-2B7DD0022AB0}" type="presOf" srcId="{BFC7C22F-5CC5-4500-9A78-38977D80F8BD}" destId="{0C29F22C-BC9F-43D5-8E37-C78843691DF6}" srcOrd="0" destOrd="0" presId="urn:microsoft.com/office/officeart/2005/8/layout/arrow2"/>
    <dgm:cxn modelId="{51CBDF55-D98D-4CA0-8B98-D357451383E1}" type="presOf" srcId="{674EA4CA-9D39-4D40-9DE0-57926019C65A}" destId="{778ECBBF-A73C-439E-A121-E38FCE0B999E}" srcOrd="0" destOrd="0" presId="urn:microsoft.com/office/officeart/2005/8/layout/arrow2"/>
    <dgm:cxn modelId="{CD57771C-6D94-4552-A4D9-9B7D098D1E55}" srcId="{674EA4CA-9D39-4D40-9DE0-57926019C65A}" destId="{BFC7C22F-5CC5-4500-9A78-38977D80F8BD}" srcOrd="0" destOrd="0" parTransId="{F98D9306-02D9-4A24-AEC4-5D256403F1F9}" sibTransId="{996C930C-F0A1-4714-9B5B-FB85BDFF782B}"/>
    <dgm:cxn modelId="{16E0FC9A-CD64-4085-9598-17D8B35A1BA1}" type="presParOf" srcId="{778ECBBF-A73C-439E-A121-E38FCE0B999E}" destId="{37049FAD-76B8-453C-8CD9-3DC82D36E839}" srcOrd="0" destOrd="0" presId="urn:microsoft.com/office/officeart/2005/8/layout/arrow2"/>
    <dgm:cxn modelId="{2C52127E-57E1-4A64-A3D0-EBDAF6F1A604}" type="presParOf" srcId="{778ECBBF-A73C-439E-A121-E38FCE0B999E}" destId="{F71639FB-10ED-419E-80F1-3D1C2BFCFEF8}" srcOrd="1" destOrd="0" presId="urn:microsoft.com/office/officeart/2005/8/layout/arrow2"/>
    <dgm:cxn modelId="{546DC080-BA9F-40E4-91A6-90AD768704C9}" type="presParOf" srcId="{F71639FB-10ED-419E-80F1-3D1C2BFCFEF8}" destId="{76FC80FA-7621-48E1-A848-1CAB1F23CA4B}" srcOrd="0" destOrd="0" presId="urn:microsoft.com/office/officeart/2005/8/layout/arrow2"/>
    <dgm:cxn modelId="{ACFC1436-A3DD-4F51-A649-B0C0B4F1390F}" type="presParOf" srcId="{F71639FB-10ED-419E-80F1-3D1C2BFCFEF8}" destId="{0C29F22C-BC9F-43D5-8E37-C78843691DF6}"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E5C8FB-3C92-4045-9552-43806431B41B}" type="datetimeFigureOut">
              <a:rPr lang="en-GB"/>
              <a:pPr>
                <a:defRPr/>
              </a:pPr>
              <a:t>08/05/2018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810A0A-02C3-44C2-A27D-FC4690503C1D}" type="slidenum">
              <a:rPr lang="en-GB"/>
              <a:pPr>
                <a:defRPr/>
              </a:pPr>
              <a:t>‹#›</a:t>
            </a:fld>
            <a:endParaRPr lang="en-GB"/>
          </a:p>
        </p:txBody>
      </p:sp>
    </p:spTree>
    <p:extLst>
      <p:ext uri="{BB962C8B-B14F-4D97-AF65-F5344CB8AC3E}">
        <p14:creationId xmlns:p14="http://schemas.microsoft.com/office/powerpoint/2010/main" val="11878150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568B9CE-304D-4BCA-B1C3-20C309F5181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7A5FC6A-3211-46B7-9F6D-D8AA78FF41A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D8F869-DE1A-4A4B-A617-869BCDF6AC12}"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8F64D71-3E41-4214-82BF-129CDD42965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C6A48E-1725-468C-A20E-F9DF19EDD6C5}"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0A3E3F-78FC-43E0-800F-7E7D2C639ED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10681D-2708-4919-9F23-AB1430D66EFA}"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A4646D4-1AF4-4736-AB0D-92774B9C76B8}"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9AACAA-0DF3-4E13-A603-E9A9D07BAA33}" type="datetimeFigureOut">
              <a:rPr lang="en-GB"/>
              <a:pPr>
                <a:defRPr/>
              </a:pPr>
              <a:t>08/05/2018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3F1B5D3-2479-466E-9EC9-70CC41BA722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5D88A4D-A459-4BAF-B947-EA634741D9F2}"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C8327B5-9943-4AC1-8E2A-1605E846554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DB28746-7DFF-4599-9FFA-A53F63584DC4}" type="datetimeFigureOut">
              <a:rPr lang="en-GB"/>
              <a:pPr>
                <a:defRPr/>
              </a:pPr>
              <a:t>08/05/2018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1582B79-4FFB-48C7-AAF4-D9A83DAFF29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D024ED-3FD7-446D-9508-CF2208B4DEB4}" type="datetimeFigureOut">
              <a:rPr lang="en-GB"/>
              <a:pPr>
                <a:defRPr/>
              </a:pPr>
              <a:t>08/05/2018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E0C2883-0223-4EA9-A290-83813EA16727}"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1C8A01-94B4-483E-BF9D-2651FB67A6BE}" type="datetimeFigureOut">
              <a:rPr lang="en-GB"/>
              <a:pPr>
                <a:defRPr/>
              </a:pPr>
              <a:t>08/05/2018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FD90289-5B8D-4BC9-9342-F023F0C4E790}"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50666E-DD5A-4A36-A3A3-1C2C98ABFB5B}"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4A8B37-D289-4161-A564-FE0A9EC2CD0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AD6AFE-05EA-41B0-822B-D6479C8A622E}" type="datetimeFigureOut">
              <a:rPr lang="en-GB"/>
              <a:pPr>
                <a:defRPr/>
              </a:pPr>
              <a:t>08/05/2018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116F24C-06AC-4E3B-81C1-672A73DE9D7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14CD3B-1F08-4011-88F4-938FF6314ADE}" type="datetimeFigureOut">
              <a:rPr lang="en-GB"/>
              <a:pPr>
                <a:defRPr/>
              </a:pPr>
              <a:t>08/05/2018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F9364D8-D2A3-471C-942B-69A1427E5C3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uer1\Documents\My%20Dropbox\GCSE%20Revision%20%20Conferences%202013\Edexcel%20Material\Poundworld%20Clip%202.wmv"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uer1\Documents\My%20Dropbox\GCSE%20Revision%20%20Conferences%202013\Edexcel%20Material\Poundworld%20Clip%203.wmv"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ideo" Target="file:///C:\Users\tutor2u\Dropbox\GCSE%20Revision%20%20Conferences%202013\Edexcel%20Material\Poundworld%20Clip%201.wmv"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
        <p:nvSpPr>
          <p:cNvPr id="2" name="TextBox 1"/>
          <p:cNvSpPr txBox="1"/>
          <p:nvPr/>
        </p:nvSpPr>
        <p:spPr>
          <a:xfrm>
            <a:off x="0" y="2348880"/>
            <a:ext cx="9144000" cy="1938992"/>
          </a:xfrm>
          <a:prstGeom prst="rect">
            <a:avLst/>
          </a:prstGeom>
          <a:solidFill>
            <a:schemeClr val="bg1">
              <a:lumMod val="95000"/>
              <a:alpha val="82000"/>
            </a:schemeClr>
          </a:solidFill>
          <a:effectLst>
            <a:outerShdw blurRad="50800" dist="38100" dir="5400000" algn="t" rotWithShape="0">
              <a:prstClr val="black">
                <a:alpha val="40000"/>
              </a:prstClr>
            </a:outerShdw>
          </a:effectLst>
          <a:scene3d>
            <a:camera prst="orthographicFront"/>
            <a:lightRig rig="threePt" dir="t">
              <a:rot lat="0" lon="0" rev="3600000"/>
            </a:lightRig>
          </a:scene3d>
          <a:sp3d extrusionH="44450">
            <a:bevelT w="38100" h="88900"/>
            <a:bevelB w="12700"/>
          </a:sp3d>
        </p:spPr>
        <p:txBody>
          <a:bodyPr wrap="square">
            <a:spAutoFit/>
            <a:sp3d>
              <a:bevelT w="69850"/>
              <a:bevelB w="44450"/>
            </a:sp3d>
          </a:bodyPr>
          <a:lstStyle/>
          <a:p>
            <a:pPr algn="ctr" fontAlgn="auto">
              <a:spcBef>
                <a:spcPts val="0"/>
              </a:spcBef>
              <a:spcAft>
                <a:spcPts val="0"/>
              </a:spcAft>
              <a:defRPr/>
            </a:pPr>
            <a:r>
              <a:rPr lang="en-GB" sz="6000" b="1" dirty="0">
                <a:latin typeface="+mn-lt"/>
              </a:rPr>
              <a:t>Session </a:t>
            </a:r>
            <a:r>
              <a:rPr lang="en-GB" sz="6000" b="1" dirty="0" smtClean="0"/>
              <a:t>4</a:t>
            </a:r>
          </a:p>
          <a:p>
            <a:pPr algn="ctr" fontAlgn="auto">
              <a:spcBef>
                <a:spcPts val="0"/>
              </a:spcBef>
              <a:spcAft>
                <a:spcPts val="0"/>
              </a:spcAft>
              <a:defRPr/>
            </a:pPr>
            <a:r>
              <a:rPr lang="en-GB" sz="6000" b="1" dirty="0" smtClean="0">
                <a:solidFill>
                  <a:srgbClr val="0070C0"/>
                </a:solidFill>
                <a:latin typeface="+mn-lt"/>
              </a:rPr>
              <a:t>Perfect People!</a:t>
            </a:r>
            <a:endParaRPr lang="en-GB" sz="60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8820472" cy="1772816"/>
            <a:chOff x="0" y="0"/>
            <a:chExt cx="8820472" cy="1772816"/>
          </a:xfrm>
        </p:grpSpPr>
        <p:sp>
          <p:nvSpPr>
            <p:cNvPr id="3" name="Round Single Corner Rectangle 2"/>
            <p:cNvSpPr/>
            <p:nvPr/>
          </p:nvSpPr>
          <p:spPr>
            <a:xfrm>
              <a:off x="1259632" y="260648"/>
              <a:ext cx="7560840" cy="1296144"/>
            </a:xfrm>
            <a:prstGeom prst="round1Rect">
              <a:avLst/>
            </a:prstGeom>
            <a:solidFill>
              <a:schemeClr val="bg1"/>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1"/>
                </a:solidFill>
              </a:endParaRPr>
            </a:p>
          </p:txBody>
        </p:sp>
        <p:pic>
          <p:nvPicPr>
            <p:cNvPr id="4" name="Picture 3" descr="q.jpg"/>
            <p:cNvPicPr>
              <a:picLocks noChangeAspect="1"/>
            </p:cNvPicPr>
            <p:nvPr/>
          </p:nvPicPr>
          <p:blipFill>
            <a:blip r:embed="rId2" cstate="print"/>
            <a:stretch>
              <a:fillRect/>
            </a:stretch>
          </p:blipFill>
          <p:spPr>
            <a:xfrm>
              <a:off x="0" y="0"/>
              <a:ext cx="1187624" cy="1772816"/>
            </a:xfrm>
            <a:prstGeom prst="rect">
              <a:avLst/>
            </a:prstGeom>
          </p:spPr>
        </p:pic>
      </p:grpSp>
      <p:grpSp>
        <p:nvGrpSpPr>
          <p:cNvPr id="5" name="Group 18"/>
          <p:cNvGrpSpPr>
            <a:grpSpLocks/>
          </p:cNvGrpSpPr>
          <p:nvPr/>
        </p:nvGrpSpPr>
        <p:grpSpPr bwMode="auto">
          <a:xfrm>
            <a:off x="-7938" y="2205038"/>
            <a:ext cx="8972426" cy="647700"/>
            <a:chOff x="-8384" y="2204864"/>
            <a:chExt cx="8973207" cy="648073"/>
          </a:xfrm>
        </p:grpSpPr>
        <p:sp>
          <p:nvSpPr>
            <p:cNvPr id="6" name="Rectangle 5"/>
            <p:cNvSpPr/>
            <p:nvPr/>
          </p:nvSpPr>
          <p:spPr bwMode="auto">
            <a:xfrm>
              <a:off x="-8384" y="2276339"/>
              <a:ext cx="7100836" cy="576595"/>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Ins="288000" bIns="72000" anchor="ctr"/>
            <a:lstStyle/>
            <a:p>
              <a:pPr algn="just" fontAlgn="auto">
                <a:spcBef>
                  <a:spcPts val="0"/>
                </a:spcBef>
                <a:spcAft>
                  <a:spcPts val="0"/>
                </a:spcAft>
                <a:defRPr/>
              </a:pPr>
              <a:r>
                <a:rPr lang="en-GB" sz="2400" b="1" dirty="0" smtClean="0">
                  <a:solidFill>
                    <a:schemeClr val="tx1"/>
                  </a:solidFill>
                </a:rPr>
                <a:t>High staff turnover</a:t>
              </a:r>
              <a:endParaRPr lang="en-GB" sz="2400" b="1" dirty="0">
                <a:solidFill>
                  <a:schemeClr val="tx1"/>
                </a:solidFill>
              </a:endParaRPr>
            </a:p>
          </p:txBody>
        </p:sp>
        <p:sp>
          <p:nvSpPr>
            <p:cNvPr id="7" name="Oval 6"/>
            <p:cNvSpPr/>
            <p:nvPr/>
          </p:nvSpPr>
          <p:spPr>
            <a:xfrm>
              <a:off x="7164466" y="2204864"/>
              <a:ext cx="1800357" cy="64807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GB" sz="2000" b="1" dirty="0" smtClean="0">
                  <a:solidFill>
                    <a:schemeClr val="bg1"/>
                  </a:solidFill>
                </a:rPr>
                <a:t>Issue</a:t>
              </a:r>
              <a:endParaRPr lang="en-GB" sz="2000" b="1" dirty="0">
                <a:solidFill>
                  <a:schemeClr val="bg1"/>
                </a:solidFill>
              </a:endParaRPr>
            </a:p>
          </p:txBody>
        </p:sp>
      </p:grpSp>
      <p:grpSp>
        <p:nvGrpSpPr>
          <p:cNvPr id="8" name="Group 18"/>
          <p:cNvGrpSpPr>
            <a:grpSpLocks/>
          </p:cNvGrpSpPr>
          <p:nvPr/>
        </p:nvGrpSpPr>
        <p:grpSpPr bwMode="auto">
          <a:xfrm>
            <a:off x="1" y="3212976"/>
            <a:ext cx="9036495" cy="647700"/>
            <a:chOff x="-8383" y="2204864"/>
            <a:chExt cx="8725056" cy="648073"/>
          </a:xfrm>
        </p:grpSpPr>
        <p:sp>
          <p:nvSpPr>
            <p:cNvPr id="9" name="Rectangle 8"/>
            <p:cNvSpPr/>
            <p:nvPr/>
          </p:nvSpPr>
          <p:spPr bwMode="auto">
            <a:xfrm>
              <a:off x="-8383" y="2276342"/>
              <a:ext cx="6917374" cy="576595"/>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Ins="288000" bIns="72000" anchor="ctr"/>
            <a:lstStyle/>
            <a:p>
              <a:pPr algn="just" fontAlgn="auto">
                <a:spcBef>
                  <a:spcPts val="0"/>
                </a:spcBef>
                <a:spcAft>
                  <a:spcPts val="0"/>
                </a:spcAft>
                <a:defRPr/>
              </a:pPr>
              <a:r>
                <a:rPr lang="en-GB" sz="2400" b="1" dirty="0" smtClean="0">
                  <a:solidFill>
                    <a:schemeClr val="tx1"/>
                  </a:solidFill>
                </a:rPr>
                <a:t>Cost of recruitment and training</a:t>
              </a:r>
              <a:endParaRPr lang="en-GB" sz="2400" b="1" dirty="0">
                <a:solidFill>
                  <a:schemeClr val="tx1"/>
                </a:solidFill>
              </a:endParaRPr>
            </a:p>
          </p:txBody>
        </p:sp>
        <p:sp>
          <p:nvSpPr>
            <p:cNvPr id="10" name="Oval 9"/>
            <p:cNvSpPr/>
            <p:nvPr/>
          </p:nvSpPr>
          <p:spPr>
            <a:xfrm>
              <a:off x="6978516" y="2204864"/>
              <a:ext cx="1738157" cy="648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just" fontAlgn="auto">
                <a:spcBef>
                  <a:spcPts val="0"/>
                </a:spcBef>
                <a:spcAft>
                  <a:spcPts val="0"/>
                </a:spcAft>
                <a:defRPr/>
              </a:pPr>
              <a:r>
                <a:rPr lang="en-GB" b="1" dirty="0" smtClean="0">
                  <a:solidFill>
                    <a:schemeClr val="bg1"/>
                  </a:solidFill>
                </a:rPr>
                <a:t>Consequence</a:t>
              </a:r>
              <a:endParaRPr lang="en-GB" b="1" dirty="0">
                <a:solidFill>
                  <a:schemeClr val="bg1"/>
                </a:solidFill>
              </a:endParaRPr>
            </a:p>
          </p:txBody>
        </p:sp>
      </p:grpSp>
      <p:grpSp>
        <p:nvGrpSpPr>
          <p:cNvPr id="11" name="Group 18"/>
          <p:cNvGrpSpPr>
            <a:grpSpLocks/>
          </p:cNvGrpSpPr>
          <p:nvPr/>
        </p:nvGrpSpPr>
        <p:grpSpPr bwMode="auto">
          <a:xfrm>
            <a:off x="0" y="4221088"/>
            <a:ext cx="8972426" cy="647700"/>
            <a:chOff x="-8384" y="2204864"/>
            <a:chExt cx="8973207" cy="648073"/>
          </a:xfrm>
        </p:grpSpPr>
        <p:sp>
          <p:nvSpPr>
            <p:cNvPr id="12" name="Rectangle 11"/>
            <p:cNvSpPr/>
            <p:nvPr/>
          </p:nvSpPr>
          <p:spPr bwMode="auto">
            <a:xfrm>
              <a:off x="-8384" y="2276342"/>
              <a:ext cx="7100836" cy="576595"/>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Ins="288000" bIns="72000" anchor="ctr"/>
            <a:lstStyle/>
            <a:p>
              <a:pPr algn="just" fontAlgn="auto">
                <a:spcBef>
                  <a:spcPts val="0"/>
                </a:spcBef>
                <a:spcAft>
                  <a:spcPts val="0"/>
                </a:spcAft>
                <a:defRPr/>
              </a:pPr>
              <a:r>
                <a:rPr lang="en-GB" sz="2400" b="1" dirty="0" smtClean="0">
                  <a:solidFill>
                    <a:schemeClr val="tx1"/>
                  </a:solidFill>
                </a:rPr>
                <a:t>Problems of communication across chain of command</a:t>
              </a:r>
              <a:endParaRPr lang="en-GB" sz="2400" b="1" dirty="0">
                <a:solidFill>
                  <a:schemeClr val="tx1"/>
                </a:solidFill>
              </a:endParaRPr>
            </a:p>
          </p:txBody>
        </p:sp>
        <p:sp>
          <p:nvSpPr>
            <p:cNvPr id="13" name="Oval 12"/>
            <p:cNvSpPr/>
            <p:nvPr/>
          </p:nvSpPr>
          <p:spPr>
            <a:xfrm>
              <a:off x="7164466" y="2204864"/>
              <a:ext cx="1800357" cy="64807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GB" sz="2000" b="1" dirty="0" smtClean="0">
                  <a:solidFill>
                    <a:schemeClr val="bg1"/>
                  </a:solidFill>
                </a:rPr>
                <a:t>Issue</a:t>
              </a:r>
              <a:endParaRPr lang="en-GB" sz="2000" b="1" dirty="0">
                <a:solidFill>
                  <a:schemeClr val="bg1"/>
                </a:solidFill>
              </a:endParaRPr>
            </a:p>
          </p:txBody>
        </p:sp>
      </p:grpSp>
      <p:grpSp>
        <p:nvGrpSpPr>
          <p:cNvPr id="14" name="Group 18"/>
          <p:cNvGrpSpPr>
            <a:grpSpLocks/>
          </p:cNvGrpSpPr>
          <p:nvPr/>
        </p:nvGrpSpPr>
        <p:grpSpPr bwMode="auto">
          <a:xfrm>
            <a:off x="0" y="5445224"/>
            <a:ext cx="9036495" cy="647700"/>
            <a:chOff x="-8383" y="2204864"/>
            <a:chExt cx="8725056" cy="648073"/>
          </a:xfrm>
        </p:grpSpPr>
        <p:sp>
          <p:nvSpPr>
            <p:cNvPr id="15" name="Rectangle 14"/>
            <p:cNvSpPr/>
            <p:nvPr/>
          </p:nvSpPr>
          <p:spPr bwMode="auto">
            <a:xfrm>
              <a:off x="-8383" y="2276342"/>
              <a:ext cx="6917374" cy="576595"/>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Ins="288000" bIns="72000" anchor="ctr"/>
            <a:lstStyle/>
            <a:p>
              <a:pPr algn="just" fontAlgn="auto">
                <a:spcBef>
                  <a:spcPts val="0"/>
                </a:spcBef>
                <a:spcAft>
                  <a:spcPts val="0"/>
                </a:spcAft>
                <a:defRPr/>
              </a:pPr>
              <a:r>
                <a:rPr lang="en-GB" sz="2400" b="1" dirty="0" smtClean="0">
                  <a:solidFill>
                    <a:schemeClr val="tx1"/>
                  </a:solidFill>
                </a:rPr>
                <a:t>Not sure the passion comes across through the managers </a:t>
              </a:r>
              <a:endParaRPr lang="en-GB" sz="2400" b="1" dirty="0">
                <a:solidFill>
                  <a:schemeClr val="tx1"/>
                </a:solidFill>
              </a:endParaRPr>
            </a:p>
          </p:txBody>
        </p:sp>
        <p:sp>
          <p:nvSpPr>
            <p:cNvPr id="16" name="Oval 15"/>
            <p:cNvSpPr/>
            <p:nvPr/>
          </p:nvSpPr>
          <p:spPr>
            <a:xfrm>
              <a:off x="6978516" y="2204864"/>
              <a:ext cx="1738157" cy="6480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just" fontAlgn="auto">
                <a:spcBef>
                  <a:spcPts val="0"/>
                </a:spcBef>
                <a:spcAft>
                  <a:spcPts val="0"/>
                </a:spcAft>
                <a:defRPr/>
              </a:pPr>
              <a:r>
                <a:rPr lang="en-GB" b="1" dirty="0" smtClean="0">
                  <a:solidFill>
                    <a:schemeClr val="bg1"/>
                  </a:solidFill>
                </a:rPr>
                <a:t>Consequence</a:t>
              </a:r>
              <a:endParaRPr lang="en-GB" b="1" dirty="0">
                <a:solidFill>
                  <a:schemeClr val="bg1"/>
                </a:solidFill>
              </a:endParaRPr>
            </a:p>
          </p:txBody>
        </p:sp>
      </p:grpSp>
      <p:sp>
        <p:nvSpPr>
          <p:cNvPr id="17" name="Rectangle 16"/>
          <p:cNvSpPr/>
          <p:nvPr/>
        </p:nvSpPr>
        <p:spPr>
          <a:xfrm>
            <a:off x="1403648" y="332656"/>
            <a:ext cx="7200800" cy="1200329"/>
          </a:xfrm>
          <a:prstGeom prst="rect">
            <a:avLst/>
          </a:prstGeom>
        </p:spPr>
        <p:txBody>
          <a:bodyPr wrap="square">
            <a:spAutoFit/>
          </a:bodyPr>
          <a:lstStyle/>
          <a:p>
            <a:r>
              <a:rPr lang="en-GB" sz="2400" dirty="0" smtClean="0">
                <a:latin typeface="+mn-lt"/>
              </a:rPr>
              <a:t>Identify </a:t>
            </a:r>
            <a:r>
              <a:rPr lang="en-GB" sz="2400" b="1" dirty="0" smtClean="0">
                <a:solidFill>
                  <a:srgbClr val="C00000"/>
                </a:solidFill>
                <a:latin typeface="+mn-lt"/>
              </a:rPr>
              <a:t>one issue</a:t>
            </a:r>
            <a:r>
              <a:rPr lang="en-GB" sz="2400" dirty="0" smtClean="0">
                <a:latin typeface="+mn-lt"/>
              </a:rPr>
              <a:t> that Chris Edwards, the owner of </a:t>
            </a:r>
            <a:r>
              <a:rPr lang="en-GB" sz="2400" dirty="0" err="1" smtClean="0">
                <a:latin typeface="+mn-lt"/>
              </a:rPr>
              <a:t>Poundworld</a:t>
            </a:r>
            <a:r>
              <a:rPr lang="en-GB" sz="2400" dirty="0" smtClean="0">
                <a:latin typeface="+mn-lt"/>
              </a:rPr>
              <a:t>, is currently concerned about with regards to staffing at </a:t>
            </a:r>
            <a:r>
              <a:rPr lang="en-GB" sz="2400" dirty="0" err="1" smtClean="0">
                <a:latin typeface="+mn-lt"/>
              </a:rPr>
              <a:t>Poundworld</a:t>
            </a:r>
            <a:r>
              <a:rPr lang="en-GB" sz="2400" dirty="0" smtClean="0">
                <a:latin typeface="+mn-lt"/>
              </a:rPr>
              <a:t>.</a:t>
            </a:r>
            <a:endParaRPr lang="en-GB"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539552" y="476672"/>
            <a:ext cx="8064896" cy="936104"/>
          </a:xfrm>
          <a:prstGeom prst="rect">
            <a:avLst/>
          </a:prstGeom>
          <a:noFill/>
          <a:ln w="9525">
            <a:noFill/>
            <a:miter lim="800000"/>
            <a:headEnd/>
            <a:tailEnd/>
          </a:ln>
        </p:spPr>
      </p:pic>
      <p:pic>
        <p:nvPicPr>
          <p:cNvPr id="4" name="Poundworld Clip 2.wmv">
            <a:hlinkClick r:id="" action="ppaction://media"/>
          </p:cNvPr>
          <p:cNvPicPr>
            <a:picLocks noRot="1" noChangeAspect="1"/>
          </p:cNvPicPr>
          <p:nvPr>
            <a:videoFile r:link="rId1"/>
          </p:nvPr>
        </p:nvPicPr>
        <p:blipFill>
          <a:blip r:embed="rId4" cstate="print"/>
          <a:stretch>
            <a:fillRect/>
          </a:stretch>
        </p:blipFill>
        <p:spPr>
          <a:xfrm>
            <a:off x="1619672" y="1772816"/>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63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Explain one problem that may arise as a result of the </a:t>
            </a:r>
            <a:r>
              <a:rPr lang="en-GB" sz="3600" dirty="0" err="1" smtClean="0"/>
              <a:t>demotivated</a:t>
            </a:r>
            <a:r>
              <a:rPr lang="en-GB" sz="3600" dirty="0" smtClean="0"/>
              <a:t> staff? (3 marks)</a:t>
            </a:r>
            <a:endParaRPr lang="en-GB" sz="3600" dirty="0"/>
          </a:p>
        </p:txBody>
      </p:sp>
      <p:sp>
        <p:nvSpPr>
          <p:cNvPr id="3" name="Oval 2"/>
          <p:cNvSpPr/>
          <p:nvPr/>
        </p:nvSpPr>
        <p:spPr>
          <a:xfrm>
            <a:off x="323528" y="1772816"/>
            <a:ext cx="3600400" cy="468052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riped Right Arrow 3"/>
          <p:cNvSpPr/>
          <p:nvPr/>
        </p:nvSpPr>
        <p:spPr>
          <a:xfrm>
            <a:off x="3347864" y="3429000"/>
            <a:ext cx="1080120" cy="936104"/>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427984" y="1916832"/>
            <a:ext cx="4572000" cy="923330"/>
          </a:xfrm>
          <a:prstGeom prst="rect">
            <a:avLst/>
          </a:prstGeom>
          <a:ln>
            <a:solidFill>
              <a:schemeClr val="accent1">
                <a:shade val="50000"/>
              </a:schemeClr>
            </a:solidFill>
          </a:ln>
        </p:spPr>
        <p:txBody>
          <a:bodyPr>
            <a:spAutoFit/>
          </a:bodyPr>
          <a:lstStyle/>
          <a:p>
            <a:r>
              <a:rPr lang="en-GB" dirty="0" smtClean="0"/>
              <a:t>One problem that could arise is that staff may look for jobs elsewhere and leave the company.</a:t>
            </a:r>
            <a:endParaRPr lang="en-GB" dirty="0"/>
          </a:p>
        </p:txBody>
      </p:sp>
      <p:sp>
        <p:nvSpPr>
          <p:cNvPr id="6" name="Rectangle 5"/>
          <p:cNvSpPr/>
          <p:nvPr/>
        </p:nvSpPr>
        <p:spPr>
          <a:xfrm>
            <a:off x="4427984" y="2996952"/>
            <a:ext cx="4464496" cy="1477328"/>
          </a:xfrm>
          <a:prstGeom prst="rect">
            <a:avLst/>
          </a:prstGeom>
          <a:ln>
            <a:solidFill>
              <a:schemeClr val="accent1">
                <a:shade val="50000"/>
              </a:schemeClr>
            </a:solidFill>
          </a:ln>
        </p:spPr>
        <p:txBody>
          <a:bodyPr wrap="square">
            <a:spAutoFit/>
          </a:bodyPr>
          <a:lstStyle/>
          <a:p>
            <a:r>
              <a:rPr lang="en-GB" dirty="0" smtClean="0"/>
              <a:t>This could lead to the company incurring additional costs for hiring and training staff to replace those that leave, and new staff will be less productive whilst they learn the ropes.</a:t>
            </a:r>
            <a:endParaRPr lang="en-GB" dirty="0"/>
          </a:p>
        </p:txBody>
      </p:sp>
      <p:sp>
        <p:nvSpPr>
          <p:cNvPr id="7" name="Rectangle 6"/>
          <p:cNvSpPr/>
          <p:nvPr/>
        </p:nvSpPr>
        <p:spPr>
          <a:xfrm>
            <a:off x="4427984" y="4754761"/>
            <a:ext cx="4392488" cy="923330"/>
          </a:xfrm>
          <a:prstGeom prst="rect">
            <a:avLst/>
          </a:prstGeom>
          <a:ln>
            <a:solidFill>
              <a:schemeClr val="accent1">
                <a:shade val="50000"/>
              </a:schemeClr>
            </a:solidFill>
          </a:ln>
        </p:spPr>
        <p:txBody>
          <a:bodyPr wrap="square">
            <a:spAutoFit/>
          </a:bodyPr>
          <a:lstStyle/>
          <a:p>
            <a:r>
              <a:rPr lang="en-GB" dirty="0" smtClean="0"/>
              <a:t>Consequently, </a:t>
            </a:r>
            <a:r>
              <a:rPr lang="en-GB" dirty="0" err="1" smtClean="0"/>
              <a:t>Poundworld</a:t>
            </a:r>
            <a:r>
              <a:rPr lang="en-GB" dirty="0" smtClean="0"/>
              <a:t> will become less profitable which may lead to disgruntled shareholders.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539552" y="548680"/>
            <a:ext cx="7978556" cy="1080120"/>
          </a:xfrm>
          <a:prstGeom prst="rect">
            <a:avLst/>
          </a:prstGeom>
          <a:noFill/>
          <a:ln w="9525">
            <a:noFill/>
            <a:miter lim="800000"/>
            <a:headEnd/>
            <a:tailEnd/>
          </a:ln>
        </p:spPr>
      </p:pic>
      <p:pic>
        <p:nvPicPr>
          <p:cNvPr id="4" name="Poundworld Clip 3.wmv">
            <a:hlinkClick r:id="" action="ppaction://media"/>
          </p:cNvPr>
          <p:cNvPicPr>
            <a:picLocks noRot="1" noChangeAspect="1"/>
          </p:cNvPicPr>
          <p:nvPr>
            <a:videoFile r:link="rId1"/>
          </p:nvPr>
        </p:nvPicPr>
        <p:blipFill>
          <a:blip r:embed="rId4" cstate="print"/>
          <a:stretch>
            <a:fillRect/>
          </a:stretch>
        </p:blipFill>
        <p:spPr>
          <a:xfrm>
            <a:off x="1547664" y="1844824"/>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5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Identify one reason why </a:t>
            </a:r>
            <a:r>
              <a:rPr lang="en-GB" sz="3600" dirty="0" err="1" smtClean="0"/>
              <a:t>Malvina</a:t>
            </a:r>
            <a:r>
              <a:rPr lang="en-GB" sz="3600" dirty="0" smtClean="0"/>
              <a:t> has difficulty in ensuring her staff feel happy and motivated.</a:t>
            </a:r>
            <a:endParaRPr lang="en-GB" sz="3600" dirty="0"/>
          </a:p>
        </p:txBody>
      </p:sp>
      <p:sp>
        <p:nvSpPr>
          <p:cNvPr id="3" name="Oval 2"/>
          <p:cNvSpPr/>
          <p:nvPr/>
        </p:nvSpPr>
        <p:spPr>
          <a:xfrm>
            <a:off x="683568" y="1772816"/>
            <a:ext cx="3600400" cy="468052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riped Right Arrow 3"/>
          <p:cNvSpPr/>
          <p:nvPr/>
        </p:nvSpPr>
        <p:spPr>
          <a:xfrm>
            <a:off x="3419872" y="3429000"/>
            <a:ext cx="1080120" cy="936104"/>
          </a:xfrm>
          <a:prstGeom prst="strip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427984" y="1916832"/>
            <a:ext cx="4572000" cy="1015663"/>
          </a:xfrm>
          <a:prstGeom prst="rect">
            <a:avLst/>
          </a:prstGeom>
          <a:ln>
            <a:solidFill>
              <a:schemeClr val="accent1">
                <a:shade val="50000"/>
              </a:schemeClr>
            </a:solidFill>
          </a:ln>
        </p:spPr>
        <p:txBody>
          <a:bodyPr>
            <a:spAutoFit/>
          </a:bodyPr>
          <a:lstStyle/>
          <a:p>
            <a:r>
              <a:rPr lang="en-GB" sz="2000" dirty="0" smtClean="0">
                <a:latin typeface="+mn-lt"/>
              </a:rPr>
              <a:t>One reason that </a:t>
            </a:r>
            <a:r>
              <a:rPr lang="en-GB" sz="2000" dirty="0" err="1" smtClean="0">
                <a:latin typeface="+mn-lt"/>
              </a:rPr>
              <a:t>Malvina</a:t>
            </a:r>
            <a:r>
              <a:rPr lang="en-GB" sz="2000" dirty="0" smtClean="0">
                <a:latin typeface="+mn-lt"/>
              </a:rPr>
              <a:t> may be finding it hard to motivate her staff is that she has a </a:t>
            </a:r>
            <a:r>
              <a:rPr lang="en-GB" sz="2000" b="1" dirty="0" smtClean="0">
                <a:latin typeface="+mn-lt"/>
              </a:rPr>
              <a:t>large span of control.</a:t>
            </a:r>
            <a:endParaRPr lang="en-GB" sz="2000" b="1" dirty="0">
              <a:latin typeface="+mn-lt"/>
            </a:endParaRPr>
          </a:p>
        </p:txBody>
      </p:sp>
      <p:sp>
        <p:nvSpPr>
          <p:cNvPr id="6" name="Rectangle 5"/>
          <p:cNvSpPr/>
          <p:nvPr/>
        </p:nvSpPr>
        <p:spPr>
          <a:xfrm>
            <a:off x="4427984" y="3164775"/>
            <a:ext cx="4464496" cy="1323439"/>
          </a:xfrm>
          <a:prstGeom prst="rect">
            <a:avLst/>
          </a:prstGeom>
          <a:ln>
            <a:solidFill>
              <a:schemeClr val="accent1">
                <a:shade val="50000"/>
              </a:schemeClr>
            </a:solidFill>
          </a:ln>
        </p:spPr>
        <p:txBody>
          <a:bodyPr wrap="square">
            <a:spAutoFit/>
          </a:bodyPr>
          <a:lstStyle/>
          <a:p>
            <a:r>
              <a:rPr lang="en-GB" sz="2000" dirty="0" smtClean="0">
                <a:latin typeface="+mn-lt"/>
              </a:rPr>
              <a:t>As a consequence, she is unable to spend time with each staff member to provide them with training and encouragement in their job.</a:t>
            </a:r>
            <a:endParaRPr lang="en-GB" sz="2000" dirty="0">
              <a:latin typeface="+mn-lt"/>
            </a:endParaRPr>
          </a:p>
        </p:txBody>
      </p:sp>
      <p:sp>
        <p:nvSpPr>
          <p:cNvPr id="7" name="Rectangle 6"/>
          <p:cNvSpPr/>
          <p:nvPr/>
        </p:nvSpPr>
        <p:spPr>
          <a:xfrm>
            <a:off x="4427984" y="4754761"/>
            <a:ext cx="4392488" cy="1015663"/>
          </a:xfrm>
          <a:prstGeom prst="rect">
            <a:avLst/>
          </a:prstGeom>
          <a:ln>
            <a:solidFill>
              <a:schemeClr val="accent1">
                <a:shade val="50000"/>
              </a:schemeClr>
            </a:solidFill>
          </a:ln>
        </p:spPr>
        <p:txBody>
          <a:bodyPr wrap="square">
            <a:spAutoFit/>
          </a:bodyPr>
          <a:lstStyle/>
          <a:p>
            <a:r>
              <a:rPr lang="en-GB" sz="2000" dirty="0" smtClean="0">
                <a:latin typeface="+mn-lt"/>
              </a:rPr>
              <a:t>Therefore, they do not feel valued or supported in their work and this leads to them feeling demotivated.</a:t>
            </a:r>
            <a:endParaRPr lang="en-GB"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You’re the boss</a:t>
            </a:r>
            <a:endParaRPr lang="en-GB" b="1" dirty="0"/>
          </a:p>
        </p:txBody>
      </p:sp>
      <p:pic>
        <p:nvPicPr>
          <p:cNvPr id="9219" name="Picture 3"/>
          <p:cNvPicPr>
            <a:picLocks noChangeAspect="1" noChangeArrowheads="1"/>
          </p:cNvPicPr>
          <p:nvPr/>
        </p:nvPicPr>
        <p:blipFill>
          <a:blip r:embed="rId2" cstate="print"/>
          <a:srcRect/>
          <a:stretch>
            <a:fillRect/>
          </a:stretch>
        </p:blipFill>
        <p:spPr bwMode="auto">
          <a:xfrm>
            <a:off x="3059832" y="1988840"/>
            <a:ext cx="2771775" cy="2686050"/>
          </a:xfrm>
          <a:prstGeom prst="rect">
            <a:avLst/>
          </a:prstGeom>
          <a:noFill/>
          <a:ln w="9525">
            <a:noFill/>
            <a:miter lim="800000"/>
            <a:headEnd/>
            <a:tailEnd/>
          </a:ln>
        </p:spPr>
      </p:pic>
      <p:sp>
        <p:nvSpPr>
          <p:cNvPr id="5" name="Rectangle 4"/>
          <p:cNvSpPr/>
          <p:nvPr/>
        </p:nvSpPr>
        <p:spPr>
          <a:xfrm>
            <a:off x="683568" y="4941168"/>
            <a:ext cx="8064896" cy="1077218"/>
          </a:xfrm>
          <a:prstGeom prst="rect">
            <a:avLst/>
          </a:prstGeom>
        </p:spPr>
        <p:txBody>
          <a:bodyPr wrap="square">
            <a:spAutoFit/>
          </a:bodyPr>
          <a:lstStyle/>
          <a:p>
            <a:pPr algn="ctr"/>
            <a:r>
              <a:rPr lang="en-GB" sz="3200" dirty="0" smtClean="0">
                <a:latin typeface="+mn-lt"/>
              </a:rPr>
              <a:t>Identify and explain </a:t>
            </a:r>
            <a:r>
              <a:rPr lang="en-GB" sz="3200" b="1" dirty="0" smtClean="0">
                <a:solidFill>
                  <a:srgbClr val="C00000"/>
                </a:solidFill>
                <a:latin typeface="+mn-lt"/>
              </a:rPr>
              <a:t>two </a:t>
            </a:r>
            <a:r>
              <a:rPr lang="en-GB" sz="3200" dirty="0" smtClean="0">
                <a:latin typeface="+mn-lt"/>
              </a:rPr>
              <a:t>actions you would take to improve the </a:t>
            </a:r>
            <a:r>
              <a:rPr lang="en-GB" sz="3200" b="1" dirty="0" smtClean="0">
                <a:solidFill>
                  <a:srgbClr val="C00000"/>
                </a:solidFill>
                <a:latin typeface="+mn-lt"/>
              </a:rPr>
              <a:t>motivation </a:t>
            </a:r>
            <a:r>
              <a:rPr lang="en-GB" sz="3200" dirty="0" smtClean="0">
                <a:latin typeface="+mn-lt"/>
              </a:rPr>
              <a:t>of staff.</a:t>
            </a:r>
            <a:endParaRPr lang="en-GB" sz="32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19050">
              <a:bevelT w="44450"/>
              <a:bevelB w="57150"/>
            </a:sp3d>
          </a:bodyPr>
          <a:lstStyle/>
          <a:p>
            <a:r>
              <a:rPr lang="en-GB" sz="6000" b="1" dirty="0" smtClean="0">
                <a:effectLst>
                  <a:outerShdw blurRad="50800" dist="38100" dir="5400000" algn="t" rotWithShape="0">
                    <a:prstClr val="black">
                      <a:alpha val="40000"/>
                    </a:prstClr>
                  </a:outerShdw>
                </a:effectLst>
              </a:rPr>
              <a:t>Action 1</a:t>
            </a:r>
            <a:endParaRPr lang="en-GB" sz="6000" b="1" dirty="0">
              <a:effectLst>
                <a:outerShdw blurRad="50800" dist="38100" dir="5400000" algn="t" rotWithShape="0">
                  <a:prstClr val="black">
                    <a:alpha val="40000"/>
                  </a:prstClr>
                </a:outerShdw>
              </a:effectLst>
            </a:endParaRPr>
          </a:p>
        </p:txBody>
      </p:sp>
      <p:graphicFrame>
        <p:nvGraphicFramePr>
          <p:cNvPr id="3" name="Diagram 2"/>
          <p:cNvGraphicFramePr/>
          <p:nvPr>
            <p:extLst>
              <p:ext uri="{D42A27DB-BD31-4B8C-83A1-F6EECF244321}">
                <p14:modId xmlns:p14="http://schemas.microsoft.com/office/powerpoint/2010/main" val="3873338915"/>
              </p:ext>
            </p:extLst>
          </p:nvPr>
        </p:nvGraphicFramePr>
        <p:xfrm>
          <a:off x="539552" y="1397000"/>
          <a:ext cx="799288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16333" y="5019543"/>
            <a:ext cx="4107795" cy="1015663"/>
          </a:xfrm>
          <a:prstGeom prst="rect">
            <a:avLst/>
          </a:prstGeom>
          <a:noFill/>
        </p:spPr>
        <p:txBody>
          <a:bodyPr wrap="square" rtlCol="0">
            <a:spAutoFit/>
          </a:bodyPr>
          <a:lstStyle/>
          <a:p>
            <a:r>
              <a:rPr lang="en-GB" sz="2000" dirty="0" smtClean="0">
                <a:latin typeface="+mn-lt"/>
              </a:rPr>
              <a:t>that </a:t>
            </a:r>
            <a:r>
              <a:rPr lang="en-GB" sz="2000" dirty="0" err="1" smtClean="0">
                <a:latin typeface="+mn-lt"/>
              </a:rPr>
              <a:t>Poundworld</a:t>
            </a:r>
            <a:r>
              <a:rPr lang="en-GB" sz="2000" dirty="0" smtClean="0">
                <a:latin typeface="+mn-lt"/>
              </a:rPr>
              <a:t> introduces a way of acknowledging staff’s effort with regular thanks or praise.</a:t>
            </a:r>
            <a:endParaRPr lang="en-GB" sz="2000" dirty="0">
              <a:latin typeface="+mn-lt"/>
            </a:endParaRPr>
          </a:p>
        </p:txBody>
      </p:sp>
      <p:sp>
        <p:nvSpPr>
          <p:cNvPr id="5" name="TextBox 4"/>
          <p:cNvSpPr txBox="1"/>
          <p:nvPr/>
        </p:nvSpPr>
        <p:spPr>
          <a:xfrm>
            <a:off x="5580112" y="3429000"/>
            <a:ext cx="3243699" cy="3477875"/>
          </a:xfrm>
          <a:prstGeom prst="rect">
            <a:avLst/>
          </a:prstGeom>
          <a:noFill/>
        </p:spPr>
        <p:txBody>
          <a:bodyPr wrap="square" rtlCol="0">
            <a:spAutoFit/>
          </a:bodyPr>
          <a:lstStyle/>
          <a:p>
            <a:r>
              <a:rPr lang="en-GB" sz="2000" dirty="0" smtClean="0">
                <a:latin typeface="+mn-lt"/>
              </a:rPr>
              <a:t>For example they could introduce a branch employee of the week prize </a:t>
            </a:r>
            <a:r>
              <a:rPr lang="en-GB" sz="2000" dirty="0" smtClean="0">
                <a:solidFill>
                  <a:srgbClr val="FF0000"/>
                </a:solidFill>
                <a:latin typeface="+mn-lt"/>
              </a:rPr>
              <a:t>so that </a:t>
            </a:r>
            <a:r>
              <a:rPr lang="en-GB" sz="2000" dirty="0" smtClean="0">
                <a:latin typeface="+mn-lt"/>
              </a:rPr>
              <a:t>managers could recognise good work and all staff would go the extra mile to try and win the prize.  </a:t>
            </a:r>
            <a:r>
              <a:rPr lang="en-GB" sz="2000" dirty="0" smtClean="0">
                <a:solidFill>
                  <a:srgbClr val="FF0000"/>
                </a:solidFill>
                <a:latin typeface="+mn-lt"/>
              </a:rPr>
              <a:t>As a result</a:t>
            </a:r>
            <a:r>
              <a:rPr lang="en-GB" sz="2000" dirty="0" smtClean="0">
                <a:latin typeface="+mn-lt"/>
              </a:rPr>
              <a:t>, the productivity of workers may increase and they are more likely to give good customer service</a:t>
            </a:r>
            <a:endParaRPr lang="en-GB" sz="2000" dirty="0">
              <a:latin typeface="+mn-lt"/>
            </a:endParaRPr>
          </a:p>
        </p:txBody>
      </p:sp>
      <p:sp>
        <p:nvSpPr>
          <p:cNvPr id="6" name="TextBox 5"/>
          <p:cNvSpPr txBox="1"/>
          <p:nvPr/>
        </p:nvSpPr>
        <p:spPr>
          <a:xfrm>
            <a:off x="1616333" y="4653136"/>
            <a:ext cx="3747755" cy="523220"/>
          </a:xfrm>
          <a:prstGeom prst="rect">
            <a:avLst/>
          </a:prstGeom>
          <a:noFill/>
        </p:spPr>
        <p:txBody>
          <a:bodyPr wrap="square" rtlCol="0">
            <a:spAutoFit/>
          </a:bodyPr>
          <a:lstStyle/>
          <a:p>
            <a:r>
              <a:rPr lang="en-GB" sz="2800" b="1" dirty="0" smtClean="0">
                <a:latin typeface="+mn-lt"/>
              </a:rPr>
              <a:t>I would recommend..</a:t>
            </a:r>
            <a:endParaRPr lang="en-GB" sz="2800" b="1" dirty="0">
              <a:latin typeface="+mn-lt"/>
            </a:endParaRPr>
          </a:p>
        </p:txBody>
      </p:sp>
      <p:sp>
        <p:nvSpPr>
          <p:cNvPr id="7" name="TextBox 6"/>
          <p:cNvSpPr txBox="1"/>
          <p:nvPr/>
        </p:nvSpPr>
        <p:spPr>
          <a:xfrm>
            <a:off x="5580112" y="2852936"/>
            <a:ext cx="2664296" cy="523220"/>
          </a:xfrm>
          <a:prstGeom prst="rect">
            <a:avLst/>
          </a:prstGeom>
          <a:noFill/>
        </p:spPr>
        <p:txBody>
          <a:bodyPr wrap="square" rtlCol="0">
            <a:spAutoFit/>
          </a:bodyPr>
          <a:lstStyle/>
          <a:p>
            <a:r>
              <a:rPr lang="en-GB" sz="2800" b="1" dirty="0" smtClean="0">
                <a:latin typeface="+mn-lt"/>
              </a:rPr>
              <a:t>Explain</a:t>
            </a:r>
            <a:endParaRPr lang="en-GB" sz="28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smtClean="0"/>
              <a:t>Action 2</a:t>
            </a:r>
            <a:endParaRPr lang="en-GB" sz="6000" b="1" dirty="0"/>
          </a:p>
        </p:txBody>
      </p:sp>
      <p:graphicFrame>
        <p:nvGraphicFramePr>
          <p:cNvPr id="3" name="Diagram 2"/>
          <p:cNvGraphicFramePr/>
          <p:nvPr>
            <p:extLst>
              <p:ext uri="{D42A27DB-BD31-4B8C-83A1-F6EECF244321}">
                <p14:modId xmlns:p14="http://schemas.microsoft.com/office/powerpoint/2010/main" val="3077156090"/>
              </p:ext>
            </p:extLst>
          </p:nvPr>
        </p:nvGraphicFramePr>
        <p:xfrm>
          <a:off x="539552" y="1397000"/>
          <a:ext cx="799288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616333" y="4653136"/>
            <a:ext cx="3747755" cy="523220"/>
          </a:xfrm>
          <a:prstGeom prst="rect">
            <a:avLst/>
          </a:prstGeom>
          <a:noFill/>
        </p:spPr>
        <p:txBody>
          <a:bodyPr wrap="square" rtlCol="0">
            <a:spAutoFit/>
          </a:bodyPr>
          <a:lstStyle/>
          <a:p>
            <a:r>
              <a:rPr lang="en-GB" sz="2800" b="1" dirty="0" smtClean="0">
                <a:latin typeface="+mn-lt"/>
              </a:rPr>
              <a:t>I would recommend..</a:t>
            </a:r>
            <a:endParaRPr lang="en-GB" sz="2800" b="1" dirty="0">
              <a:latin typeface="+mn-lt"/>
            </a:endParaRPr>
          </a:p>
        </p:txBody>
      </p:sp>
      <p:sp>
        <p:nvSpPr>
          <p:cNvPr id="7" name="TextBox 6"/>
          <p:cNvSpPr txBox="1"/>
          <p:nvPr/>
        </p:nvSpPr>
        <p:spPr>
          <a:xfrm>
            <a:off x="5580112" y="2591326"/>
            <a:ext cx="2664296" cy="523220"/>
          </a:xfrm>
          <a:prstGeom prst="rect">
            <a:avLst/>
          </a:prstGeom>
          <a:noFill/>
        </p:spPr>
        <p:txBody>
          <a:bodyPr wrap="square" rtlCol="0">
            <a:spAutoFit/>
          </a:bodyPr>
          <a:lstStyle/>
          <a:p>
            <a:r>
              <a:rPr lang="en-GB" sz="2800" b="1" dirty="0" smtClean="0">
                <a:latin typeface="+mn-lt"/>
              </a:rPr>
              <a:t>Explain</a:t>
            </a:r>
            <a:endParaRPr lang="en-GB" sz="2800" b="1" dirty="0">
              <a:latin typeface="+mn-lt"/>
            </a:endParaRPr>
          </a:p>
        </p:txBody>
      </p:sp>
      <p:sp>
        <p:nvSpPr>
          <p:cNvPr id="8" name="TextBox 7"/>
          <p:cNvSpPr txBox="1"/>
          <p:nvPr/>
        </p:nvSpPr>
        <p:spPr>
          <a:xfrm>
            <a:off x="1628728" y="5186798"/>
            <a:ext cx="4107795" cy="923330"/>
          </a:xfrm>
          <a:prstGeom prst="rect">
            <a:avLst/>
          </a:prstGeom>
          <a:noFill/>
        </p:spPr>
        <p:txBody>
          <a:bodyPr wrap="square" rtlCol="0">
            <a:spAutoFit/>
          </a:bodyPr>
          <a:lstStyle/>
          <a:p>
            <a:r>
              <a:rPr lang="en-GB" dirty="0" smtClean="0"/>
              <a:t>that </a:t>
            </a:r>
            <a:r>
              <a:rPr lang="en-GB" dirty="0" err="1" smtClean="0"/>
              <a:t>Poundworld</a:t>
            </a:r>
            <a:r>
              <a:rPr lang="en-GB" dirty="0" smtClean="0"/>
              <a:t> provides better facilities for staff to take their lunch breaks.</a:t>
            </a:r>
            <a:endParaRPr lang="en-GB" dirty="0"/>
          </a:p>
        </p:txBody>
      </p:sp>
      <p:sp>
        <p:nvSpPr>
          <p:cNvPr id="9" name="TextBox 8"/>
          <p:cNvSpPr txBox="1"/>
          <p:nvPr/>
        </p:nvSpPr>
        <p:spPr>
          <a:xfrm>
            <a:off x="5511001" y="3114546"/>
            <a:ext cx="3384376" cy="3785652"/>
          </a:xfrm>
          <a:prstGeom prst="rect">
            <a:avLst/>
          </a:prstGeom>
          <a:noFill/>
        </p:spPr>
        <p:txBody>
          <a:bodyPr wrap="square" rtlCol="0">
            <a:spAutoFit/>
          </a:bodyPr>
          <a:lstStyle/>
          <a:p>
            <a:r>
              <a:rPr lang="en-GB" sz="2000" dirty="0" smtClean="0">
                <a:solidFill>
                  <a:srgbClr val="FF0000"/>
                </a:solidFill>
                <a:latin typeface="+mn-lt"/>
              </a:rPr>
              <a:t>Therefore</a:t>
            </a:r>
            <a:r>
              <a:rPr lang="en-GB" sz="2000" dirty="0" smtClean="0">
                <a:latin typeface="+mn-lt"/>
              </a:rPr>
              <a:t>, staff will feel happy with the work environment that is provided to them, and not that it’s only customers that matter.  </a:t>
            </a:r>
            <a:r>
              <a:rPr lang="en-GB" sz="2000" dirty="0" smtClean="0">
                <a:solidFill>
                  <a:srgbClr val="FF0000"/>
                </a:solidFill>
                <a:latin typeface="+mn-lt"/>
              </a:rPr>
              <a:t>Consequently, </a:t>
            </a:r>
            <a:r>
              <a:rPr lang="en-GB" sz="2000" dirty="0" smtClean="0">
                <a:latin typeface="+mn-lt"/>
              </a:rPr>
              <a:t>they will feel a valued part of </a:t>
            </a:r>
            <a:r>
              <a:rPr lang="en-GB" sz="2000" dirty="0" err="1" smtClean="0">
                <a:latin typeface="+mn-lt"/>
              </a:rPr>
              <a:t>Poundworld</a:t>
            </a:r>
            <a:r>
              <a:rPr lang="en-GB" sz="2000" dirty="0" smtClean="0">
                <a:latin typeface="+mn-lt"/>
              </a:rPr>
              <a:t> and will be more likely to stay in their job.  </a:t>
            </a:r>
            <a:r>
              <a:rPr lang="en-GB" sz="2000" dirty="0" smtClean="0">
                <a:solidFill>
                  <a:srgbClr val="FF0000"/>
                </a:solidFill>
                <a:latin typeface="+mn-lt"/>
              </a:rPr>
              <a:t>This will lead to </a:t>
            </a:r>
            <a:r>
              <a:rPr lang="en-GB" sz="2000" dirty="0" smtClean="0">
                <a:latin typeface="+mn-lt"/>
              </a:rPr>
              <a:t>less costs being spent on recruitment and training of new staff to replace ones who leave.</a:t>
            </a:r>
            <a:endParaRPr lang="en-GB" sz="2000" dirty="0">
              <a:latin typeface="+mn-lt"/>
            </a:endParaRPr>
          </a:p>
        </p:txBody>
      </p:sp>
    </p:spTree>
    <p:extLst>
      <p:ext uri="{BB962C8B-B14F-4D97-AF65-F5344CB8AC3E}">
        <p14:creationId xmlns:p14="http://schemas.microsoft.com/office/powerpoint/2010/main" val="123634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role of communication</a:t>
            </a:r>
            <a:endParaRPr lang="en-GB" b="1" dirty="0"/>
          </a:p>
        </p:txBody>
      </p:sp>
      <p:sp>
        <p:nvSpPr>
          <p:cNvPr id="3" name="Rectangle 2"/>
          <p:cNvSpPr/>
          <p:nvPr/>
        </p:nvSpPr>
        <p:spPr>
          <a:xfrm>
            <a:off x="539552" y="2060848"/>
            <a:ext cx="4572000" cy="3477875"/>
          </a:xfrm>
          <a:prstGeom prst="rect">
            <a:avLst/>
          </a:prstGeom>
        </p:spPr>
        <p:txBody>
          <a:bodyPr>
            <a:spAutoFit/>
          </a:bodyPr>
          <a:lstStyle/>
          <a:p>
            <a:r>
              <a:rPr lang="en-GB" sz="4400" b="1" dirty="0" smtClean="0">
                <a:latin typeface="+mn-lt"/>
              </a:rPr>
              <a:t>Can you identify two examples of problems with communication</a:t>
            </a:r>
          </a:p>
          <a:p>
            <a:r>
              <a:rPr lang="en-GB" sz="4400" b="1" dirty="0" smtClean="0">
                <a:latin typeface="+mn-lt"/>
              </a:rPr>
              <a:t>at </a:t>
            </a:r>
            <a:r>
              <a:rPr lang="en-GB" sz="4400" b="1" dirty="0" err="1" smtClean="0">
                <a:latin typeface="+mn-lt"/>
              </a:rPr>
              <a:t>Poundworld</a:t>
            </a:r>
            <a:r>
              <a:rPr lang="en-GB" sz="4400" b="1" dirty="0" smtClean="0">
                <a:latin typeface="+mn-lt"/>
              </a:rPr>
              <a:t>?</a:t>
            </a:r>
            <a:endParaRPr lang="en-GB" sz="4400" dirty="0">
              <a:latin typeface="+mn-lt"/>
            </a:endParaRPr>
          </a:p>
        </p:txBody>
      </p:sp>
      <p:sp>
        <p:nvSpPr>
          <p:cNvPr id="4" name="Oval 3"/>
          <p:cNvSpPr/>
          <p:nvPr/>
        </p:nvSpPr>
        <p:spPr>
          <a:xfrm>
            <a:off x="5148064" y="1700808"/>
            <a:ext cx="3456384" cy="4176464"/>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srcRect/>
          <a:stretch>
            <a:fillRect/>
          </a:stretch>
        </p:blipFill>
        <p:spPr bwMode="auto">
          <a:xfrm>
            <a:off x="8028384" y="332656"/>
            <a:ext cx="914028" cy="1415629"/>
          </a:xfrm>
          <a:prstGeom prst="rect">
            <a:avLst/>
          </a:prstGeom>
          <a:noFill/>
          <a:ln w="9525">
            <a:noFill/>
            <a:miter lim="800000"/>
            <a:headEnd/>
            <a:tailEnd/>
          </a:ln>
        </p:spPr>
      </p:pic>
      <p:sp>
        <p:nvSpPr>
          <p:cNvPr id="6" name="Rounded Rectangle 5"/>
          <p:cNvSpPr/>
          <p:nvPr/>
        </p:nvSpPr>
        <p:spPr>
          <a:xfrm>
            <a:off x="642938" y="714375"/>
            <a:ext cx="8143875" cy="6000750"/>
          </a:xfrm>
          <a:prstGeom prst="roundRect">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Rounded Rectangle 16"/>
          <p:cNvSpPr/>
          <p:nvPr/>
        </p:nvSpPr>
        <p:spPr>
          <a:xfrm>
            <a:off x="683568" y="1916832"/>
            <a:ext cx="760710" cy="924446"/>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a:solidFill>
                  <a:srgbClr val="FF0000"/>
                </a:solidFill>
                <a:latin typeface="+mj-lt"/>
              </a:rPr>
              <a:t>1</a:t>
            </a:r>
          </a:p>
        </p:txBody>
      </p:sp>
      <p:sp>
        <p:nvSpPr>
          <p:cNvPr id="18" name="Rounded Rectangle 17"/>
          <p:cNvSpPr/>
          <p:nvPr/>
        </p:nvSpPr>
        <p:spPr>
          <a:xfrm>
            <a:off x="683568" y="4293096"/>
            <a:ext cx="760710" cy="91281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5000" b="1" dirty="0">
                <a:solidFill>
                  <a:srgbClr val="00B050"/>
                </a:solidFill>
                <a:latin typeface="+mj-lt"/>
              </a:rPr>
              <a:t>2</a:t>
            </a:r>
          </a:p>
        </p:txBody>
      </p:sp>
      <p:sp>
        <p:nvSpPr>
          <p:cNvPr id="58377" name="TextBox 21"/>
          <p:cNvSpPr txBox="1">
            <a:spLocks noChangeArrowheads="1"/>
          </p:cNvSpPr>
          <p:nvPr/>
        </p:nvSpPr>
        <p:spPr bwMode="auto">
          <a:xfrm>
            <a:off x="1619672" y="1772816"/>
            <a:ext cx="6923088" cy="954107"/>
          </a:xfrm>
          <a:prstGeom prst="rect">
            <a:avLst/>
          </a:prstGeom>
          <a:noFill/>
          <a:ln w="63500">
            <a:solidFill>
              <a:schemeClr val="accent1"/>
            </a:solidFill>
            <a:miter lim="800000"/>
            <a:headEnd/>
            <a:tailEnd/>
          </a:ln>
        </p:spPr>
        <p:txBody>
          <a:bodyPr>
            <a:spAutoFit/>
          </a:bodyPr>
          <a:lstStyle/>
          <a:p>
            <a:pPr algn="ctr"/>
            <a:r>
              <a:rPr lang="en-GB" sz="2800" b="1" dirty="0" smtClean="0">
                <a:latin typeface="Calibri" pitchFamily="34" charset="0"/>
              </a:rPr>
              <a:t>Frontline staff do not feel that managers tell them what is going on</a:t>
            </a:r>
            <a:endParaRPr lang="en-GB" sz="2800" b="1" dirty="0">
              <a:latin typeface="Calibri" pitchFamily="34" charset="0"/>
            </a:endParaRPr>
          </a:p>
        </p:txBody>
      </p:sp>
      <p:sp>
        <p:nvSpPr>
          <p:cNvPr id="23" name="TextBox 21"/>
          <p:cNvSpPr txBox="1">
            <a:spLocks noChangeArrowheads="1"/>
          </p:cNvSpPr>
          <p:nvPr/>
        </p:nvSpPr>
        <p:spPr bwMode="auto">
          <a:xfrm>
            <a:off x="1619672" y="3933056"/>
            <a:ext cx="6923088" cy="1384995"/>
          </a:xfrm>
          <a:prstGeom prst="rect">
            <a:avLst/>
          </a:prstGeom>
          <a:noFill/>
          <a:ln w="63500">
            <a:solidFill>
              <a:schemeClr val="accent1"/>
            </a:solidFill>
            <a:miter lim="800000"/>
            <a:headEnd/>
            <a:tailEnd/>
          </a:ln>
        </p:spPr>
        <p:txBody>
          <a:bodyPr>
            <a:spAutoFit/>
          </a:bodyPr>
          <a:lstStyle/>
          <a:p>
            <a:pPr algn="ctr"/>
            <a:r>
              <a:rPr lang="en-GB" sz="2800" b="1" dirty="0" smtClean="0">
                <a:latin typeface="Calibri" pitchFamily="34" charset="0"/>
              </a:rPr>
              <a:t>There does not appear to be a method by which shop workers can feedback their concerns</a:t>
            </a:r>
            <a:endParaRPr lang="en-GB" sz="2800" b="1" dirty="0">
              <a:latin typeface="Calibri" pitchFamily="34" charset="0"/>
            </a:endParaRPr>
          </a:p>
        </p:txBody>
      </p:sp>
      <p:sp>
        <p:nvSpPr>
          <p:cNvPr id="10" name="Rectangle 9"/>
          <p:cNvSpPr/>
          <p:nvPr/>
        </p:nvSpPr>
        <p:spPr>
          <a:xfrm>
            <a:off x="467544" y="260648"/>
            <a:ext cx="7776864" cy="1077218"/>
          </a:xfrm>
          <a:prstGeom prst="rect">
            <a:avLst/>
          </a:prstGeom>
        </p:spPr>
        <p:txBody>
          <a:bodyPr wrap="square">
            <a:spAutoFit/>
          </a:bodyPr>
          <a:lstStyle/>
          <a:p>
            <a:r>
              <a:rPr lang="en-GB" sz="3200" b="1" dirty="0" smtClean="0">
                <a:latin typeface="+mn-lt"/>
              </a:rPr>
              <a:t>Can you identify two examples of problems with communication at </a:t>
            </a:r>
            <a:r>
              <a:rPr lang="en-GB" sz="3200" b="1" dirty="0" err="1" smtClean="0">
                <a:latin typeface="+mn-lt"/>
              </a:rPr>
              <a:t>Poundworld</a:t>
            </a:r>
            <a:r>
              <a:rPr lang="en-GB" sz="3200" b="1" dirty="0" smtClean="0">
                <a:latin typeface="+mn-lt"/>
              </a:rPr>
              <a:t>?</a:t>
            </a:r>
            <a:endParaRPr lang="en-GB" sz="3200"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 calcmode="lin" valueType="num">
                                      <p:cBhvr additive="base">
                                        <p:cTn id="7" dur="500" fill="hold"/>
                                        <p:tgtEl>
                                          <p:spTgt spid="58377"/>
                                        </p:tgtEl>
                                        <p:attrNameLst>
                                          <p:attrName>ppt_x</p:attrName>
                                        </p:attrNameLst>
                                      </p:cBhvr>
                                      <p:tavLst>
                                        <p:tav tm="0">
                                          <p:val>
                                            <p:strVal val="#ppt_x"/>
                                          </p:val>
                                        </p:tav>
                                        <p:tav tm="100000">
                                          <p:val>
                                            <p:strVal val="#ppt_x"/>
                                          </p:val>
                                        </p:tav>
                                      </p:tavLst>
                                    </p:anim>
                                    <p:anim calcmode="lin" valueType="num">
                                      <p:cBhvr additive="base">
                                        <p:cTn id="8"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Snip Diagonal Corner Rectangle 17"/>
          <p:cNvSpPr/>
          <p:nvPr/>
        </p:nvSpPr>
        <p:spPr>
          <a:xfrm>
            <a:off x="0" y="0"/>
            <a:ext cx="9144000" cy="6858000"/>
          </a:xfrm>
          <a:prstGeom prst="snip2DiagRect">
            <a:avLst>
              <a:gd name="adj1" fmla="val 0"/>
              <a:gd name="adj2" fmla="val 13334"/>
            </a:avLst>
          </a:prstGeom>
          <a:solidFill>
            <a:srgbClr val="FF0000"/>
          </a:solidFill>
          <a:ln w="190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Rectangle 14"/>
          <p:cNvSpPr/>
          <p:nvPr/>
        </p:nvSpPr>
        <p:spPr>
          <a:xfrm>
            <a:off x="0" y="2276872"/>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p:nvPr/>
        </p:nvSpPr>
        <p:spPr>
          <a:xfrm>
            <a:off x="-2844824" y="2492896"/>
            <a:ext cx="2592288" cy="1584176"/>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You are about to be presented with </a:t>
            </a:r>
            <a:r>
              <a:rPr lang="en-GB" dirty="0">
                <a:solidFill>
                  <a:srgbClr val="FF0000"/>
                </a:solidFill>
              </a:rPr>
              <a:t>5</a:t>
            </a:r>
            <a:r>
              <a:rPr lang="en-GB" dirty="0" smtClean="0">
                <a:solidFill>
                  <a:srgbClr val="FF0000"/>
                </a:solidFill>
              </a:rPr>
              <a:t> questions</a:t>
            </a:r>
            <a:endParaRPr lang="en-GB" dirty="0">
              <a:solidFill>
                <a:srgbClr val="FF0000"/>
              </a:solidFill>
            </a:endParaRPr>
          </a:p>
        </p:txBody>
      </p:sp>
      <p:sp>
        <p:nvSpPr>
          <p:cNvPr id="8" name="Snip Diagonal Corner Rectangle 7"/>
          <p:cNvSpPr/>
          <p:nvPr/>
        </p:nvSpPr>
        <p:spPr>
          <a:xfrm>
            <a:off x="-2844824" y="2492896"/>
            <a:ext cx="2592288" cy="1584176"/>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Each question has 4 answers</a:t>
            </a:r>
            <a:endParaRPr lang="en-GB" dirty="0">
              <a:solidFill>
                <a:srgbClr val="FF0000"/>
              </a:solidFill>
            </a:endParaRPr>
          </a:p>
        </p:txBody>
      </p:sp>
      <p:sp>
        <p:nvSpPr>
          <p:cNvPr id="11" name="Snip Diagonal Corner Rectangle 10"/>
          <p:cNvSpPr/>
          <p:nvPr/>
        </p:nvSpPr>
        <p:spPr>
          <a:xfrm>
            <a:off x="-2844824" y="2492896"/>
            <a:ext cx="2592288" cy="1584176"/>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You have the time it takes for the running man to cross the screen to decide which answer is correct</a:t>
            </a:r>
            <a:endParaRPr lang="en-GB" dirty="0">
              <a:solidFill>
                <a:srgbClr val="FF0000"/>
              </a:solidFill>
            </a:endParaRPr>
          </a:p>
        </p:txBody>
      </p:sp>
      <p:sp>
        <p:nvSpPr>
          <p:cNvPr id="12" name="Snip Diagonal Corner Rectangle 11"/>
          <p:cNvSpPr/>
          <p:nvPr/>
        </p:nvSpPr>
        <p:spPr>
          <a:xfrm>
            <a:off x="-2844824" y="2492896"/>
            <a:ext cx="2592288" cy="1584176"/>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Get your card ready to show your answers!</a:t>
            </a:r>
            <a:endParaRPr lang="en-GB" dirty="0">
              <a:solidFill>
                <a:srgbClr val="FF0000"/>
              </a:solidFill>
            </a:endParaRPr>
          </a:p>
        </p:txBody>
      </p:sp>
      <p:pic>
        <p:nvPicPr>
          <p:cNvPr id="4" name="Picture 2" descr="http://www.free-animated-gifs.com/albums/animatedgif/Jogging/sport-jogging_06.gif"/>
          <p:cNvPicPr>
            <a:picLocks noChangeAspect="1" noChangeArrowheads="1" noCrop="1"/>
          </p:cNvPicPr>
          <p:nvPr/>
        </p:nvPicPr>
        <p:blipFill>
          <a:blip r:embed="rId2" cstate="print"/>
          <a:srcRect/>
          <a:stretch>
            <a:fillRect/>
          </a:stretch>
        </p:blipFill>
        <p:spPr bwMode="auto">
          <a:xfrm>
            <a:off x="179512" y="2636912"/>
            <a:ext cx="1247775" cy="1476375"/>
          </a:xfrm>
          <a:prstGeom prst="rect">
            <a:avLst/>
          </a:prstGeom>
          <a:noFill/>
          <a:effectLst>
            <a:outerShdw blurRad="50800" dist="101600" dir="5400000" algn="t" rotWithShape="0">
              <a:prstClr val="black">
                <a:alpha val="40000"/>
              </a:prstClr>
            </a:outerShdw>
          </a:effectLst>
        </p:spPr>
      </p:pic>
      <p:sp>
        <p:nvSpPr>
          <p:cNvPr id="17" name="Snip Diagonal Corner Rectangle 16"/>
          <p:cNvSpPr/>
          <p:nvPr/>
        </p:nvSpPr>
        <p:spPr>
          <a:xfrm>
            <a:off x="503548" y="1155808"/>
            <a:ext cx="8136904" cy="864096"/>
          </a:xfrm>
          <a:prstGeom prst="snip2Diag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4000" dirty="0" smtClean="0"/>
              <a:t>Beat the Running man!</a:t>
            </a:r>
            <a:endParaRPr lang="en-GB" sz="4000" dirty="0"/>
          </a:p>
        </p:txBody>
      </p:sp>
      <p:sp>
        <p:nvSpPr>
          <p:cNvPr id="40" name="Snip Diagonal Corner Rectangle 39"/>
          <p:cNvSpPr/>
          <p:nvPr/>
        </p:nvSpPr>
        <p:spPr>
          <a:xfrm>
            <a:off x="3811937" y="4797152"/>
            <a:ext cx="1520127" cy="792088"/>
          </a:xfrm>
          <a:prstGeom prst="snip2Diag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Press space </a:t>
            </a:r>
            <a:r>
              <a:rPr lang="en-GB" sz="1400" dirty="0"/>
              <a:t>b</a:t>
            </a:r>
            <a:r>
              <a:rPr lang="en-GB" sz="1400" dirty="0" smtClean="0"/>
              <a:t>ar or click mouse  to start</a:t>
            </a:r>
            <a:endParaRPr lang="en-GB" sz="1400" dirty="0"/>
          </a:p>
        </p:txBody>
      </p:sp>
      <p:pic>
        <p:nvPicPr>
          <p:cNvPr id="44" name="Picture 43" descr="runman.png"/>
          <p:cNvPicPr>
            <a:picLocks noChangeAspect="1"/>
          </p:cNvPicPr>
          <p:nvPr/>
        </p:nvPicPr>
        <p:blipFill>
          <a:blip r:embed="rId3" cstate="print"/>
          <a:stretch>
            <a:fillRect/>
          </a:stretch>
        </p:blipFill>
        <p:spPr>
          <a:xfrm>
            <a:off x="-46269" y="-71462"/>
            <a:ext cx="9118863" cy="1206908"/>
          </a:xfrm>
          <a:prstGeom prst="rect">
            <a:avLst/>
          </a:prstGeom>
        </p:spPr>
      </p:pic>
      <p:sp>
        <p:nvSpPr>
          <p:cNvPr id="16" name="TextBox 15"/>
          <p:cNvSpPr txBox="1"/>
          <p:nvPr/>
        </p:nvSpPr>
        <p:spPr>
          <a:xfrm>
            <a:off x="1715000" y="2492896"/>
            <a:ext cx="5714000" cy="1569660"/>
          </a:xfrm>
          <a:prstGeom prst="rect">
            <a:avLst/>
          </a:prstGeom>
          <a:noFill/>
        </p:spPr>
        <p:txBody>
          <a:bodyPr wrap="none" rtlCol="0">
            <a:spAutoFit/>
          </a:bodyPr>
          <a:lstStyle/>
          <a:p>
            <a:r>
              <a:rPr lang="en-GB" sz="9600" dirty="0" smtClean="0">
                <a:solidFill>
                  <a:srgbClr val="FF0000"/>
                </a:solidFill>
              </a:rPr>
              <a:t>Get Ready!</a:t>
            </a:r>
            <a:endParaRPr lang="en-GB" sz="9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0" fill="hold"/>
                                        <p:tgtEl>
                                          <p:spTgt spid="7"/>
                                        </p:tgtEl>
                                        <p:attrNameLst>
                                          <p:attrName>ppt_x</p:attrName>
                                        </p:attrNameLst>
                                      </p:cBhvr>
                                      <p:tavLst>
                                        <p:tav tm="0">
                                          <p:val>
                                            <p:strVal val="1+#ppt_w/2"/>
                                          </p:val>
                                        </p:tav>
                                        <p:tav tm="100000">
                                          <p:val>
                                            <p:strVal val="#ppt_x"/>
                                          </p:val>
                                        </p:tav>
                                      </p:tavLst>
                                    </p:anim>
                                    <p:anim calcmode="lin" valueType="num">
                                      <p:cBhvr additive="base">
                                        <p:cTn id="8" dur="20000" fill="hold"/>
                                        <p:tgtEl>
                                          <p:spTgt spid="7"/>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5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0" fill="hold"/>
                                        <p:tgtEl>
                                          <p:spTgt spid="8"/>
                                        </p:tgtEl>
                                        <p:attrNameLst>
                                          <p:attrName>ppt_x</p:attrName>
                                        </p:attrNameLst>
                                      </p:cBhvr>
                                      <p:tavLst>
                                        <p:tav tm="0">
                                          <p:val>
                                            <p:strVal val="1+#ppt_w/2"/>
                                          </p:val>
                                        </p:tav>
                                        <p:tav tm="100000">
                                          <p:val>
                                            <p:strVal val="#ppt_x"/>
                                          </p:val>
                                        </p:tav>
                                      </p:tavLst>
                                    </p:anim>
                                    <p:anim calcmode="lin" valueType="num">
                                      <p:cBhvr additive="base">
                                        <p:cTn id="12" dur="20000" fill="hold"/>
                                        <p:tgtEl>
                                          <p:spTgt spid="8"/>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10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0" fill="hold"/>
                                        <p:tgtEl>
                                          <p:spTgt spid="11"/>
                                        </p:tgtEl>
                                        <p:attrNameLst>
                                          <p:attrName>ppt_x</p:attrName>
                                        </p:attrNameLst>
                                      </p:cBhvr>
                                      <p:tavLst>
                                        <p:tav tm="0">
                                          <p:val>
                                            <p:strVal val="1+#ppt_w/2"/>
                                          </p:val>
                                        </p:tav>
                                        <p:tav tm="100000">
                                          <p:val>
                                            <p:strVal val="#ppt_x"/>
                                          </p:val>
                                        </p:tav>
                                      </p:tavLst>
                                    </p:anim>
                                    <p:anim calcmode="lin" valueType="num">
                                      <p:cBhvr additive="base">
                                        <p:cTn id="16" dur="20000" fill="hold"/>
                                        <p:tgtEl>
                                          <p:spTgt spid="11"/>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15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0" fill="hold"/>
                                        <p:tgtEl>
                                          <p:spTgt spid="12"/>
                                        </p:tgtEl>
                                        <p:attrNameLst>
                                          <p:attrName>ppt_x</p:attrName>
                                        </p:attrNameLst>
                                      </p:cBhvr>
                                      <p:tavLst>
                                        <p:tav tm="0">
                                          <p:val>
                                            <p:strVal val="1+#ppt_w/2"/>
                                          </p:val>
                                        </p:tav>
                                        <p:tav tm="100000">
                                          <p:val>
                                            <p:strVal val="#ppt_x"/>
                                          </p:val>
                                        </p:tav>
                                      </p:tavLst>
                                    </p:anim>
                                    <p:anim calcmode="lin" valueType="num">
                                      <p:cBhvr additive="base">
                                        <p:cTn id="20" dur="200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35000"/>
                            </p:stCondLst>
                            <p:childTnLst>
                              <p:par>
                                <p:cTn id="22" presetID="7" presetClass="exit" presetSubtype="2" fill="hold" nodeType="afterEffect">
                                  <p:stCondLst>
                                    <p:cond delay="0"/>
                                  </p:stCondLst>
                                  <p:childTnLst>
                                    <p:anim calcmode="lin" valueType="num">
                                      <p:cBhvr additive="base">
                                        <p:cTn id="23" dur="10000"/>
                                        <p:tgtEl>
                                          <p:spTgt spid="4"/>
                                        </p:tgtEl>
                                        <p:attrNameLst>
                                          <p:attrName>ppt_x</p:attrName>
                                        </p:attrNameLst>
                                      </p:cBhvr>
                                      <p:tavLst>
                                        <p:tav tm="0">
                                          <p:val>
                                            <p:strVal val="ppt_x"/>
                                          </p:val>
                                        </p:tav>
                                        <p:tav tm="100000">
                                          <p:val>
                                            <p:strVal val="1+ppt_w/2"/>
                                          </p:val>
                                        </p:tav>
                                      </p:tavLst>
                                    </p:anim>
                                    <p:anim calcmode="lin" valueType="num">
                                      <p:cBhvr additive="base">
                                        <p:cTn id="24" dur="10000"/>
                                        <p:tgtEl>
                                          <p:spTgt spid="4"/>
                                        </p:tgtEl>
                                        <p:attrNameLst>
                                          <p:attrName>ppt_y</p:attrName>
                                        </p:attrNameLst>
                                      </p:cBhvr>
                                      <p:tavLst>
                                        <p:tav tm="0">
                                          <p:val>
                                            <p:strVal val="ppt_y"/>
                                          </p:val>
                                        </p:tav>
                                        <p:tav tm="100000">
                                          <p:val>
                                            <p:strVal val="ppt_y"/>
                                          </p:val>
                                        </p:tav>
                                      </p:tavLst>
                                    </p:anim>
                                    <p:set>
                                      <p:cBhvr>
                                        <p:cTn id="25" dur="1" fill="hold">
                                          <p:stCondLst>
                                            <p:cond delay="9999"/>
                                          </p:stCondLst>
                                        </p:cTn>
                                        <p:tgtEl>
                                          <p:spTgt spid="4"/>
                                        </p:tgtEl>
                                        <p:attrNameLst>
                                          <p:attrName>style.visibility</p:attrName>
                                        </p:attrNameLst>
                                      </p:cBhvr>
                                      <p:to>
                                        <p:strVal val="hidden"/>
                                      </p:to>
                                    </p:set>
                                  </p:childTnLst>
                                </p:cTn>
                              </p:par>
                            </p:childTnLst>
                          </p:cTn>
                        </p:par>
                        <p:par>
                          <p:cTn id="26" fill="hold">
                            <p:stCondLst>
                              <p:cond delay="45000"/>
                            </p:stCondLst>
                            <p:childTnLst>
                              <p:par>
                                <p:cTn id="27" presetID="1"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35" presetClass="emph" presetSubtype="0" repeatCount="indefinite" fill="hold" grpId="1" nodeType="withEffect">
                                  <p:stCondLst>
                                    <p:cond delay="0"/>
                                  </p:stCondLst>
                                  <p:childTnLst>
                                    <p:anim calcmode="discrete" valueType="str">
                                      <p:cBhvr>
                                        <p:cTn id="30"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6" grpId="0"/>
      <p:bldP spid="1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7231575"/>
              </p:ext>
            </p:extLst>
          </p:nvPr>
        </p:nvGraphicFramePr>
        <p:xfrm>
          <a:off x="323528" y="1466203"/>
          <a:ext cx="8136904" cy="5394960"/>
        </p:xfrm>
        <a:graphic>
          <a:graphicData uri="http://schemas.openxmlformats.org/drawingml/2006/table">
            <a:tbl>
              <a:tblPr firstRow="1" bandRow="1">
                <a:tableStyleId>{5940675A-B579-460E-94D1-54222C63F5DA}</a:tableStyleId>
              </a:tblPr>
              <a:tblGrid>
                <a:gridCol w="3048000"/>
                <a:gridCol w="5088904"/>
              </a:tblGrid>
              <a:tr h="370840">
                <a:tc>
                  <a:txBody>
                    <a:bodyPr/>
                    <a:lstStyle/>
                    <a:p>
                      <a:r>
                        <a:rPr lang="en-GB" b="1" dirty="0" smtClean="0">
                          <a:solidFill>
                            <a:schemeClr val="accent4">
                              <a:lumMod val="75000"/>
                            </a:schemeClr>
                          </a:solidFill>
                        </a:rPr>
                        <a:t>One argument for increasing</a:t>
                      </a:r>
                      <a:r>
                        <a:rPr lang="en-GB" b="1" baseline="0" dirty="0" smtClean="0">
                          <a:solidFill>
                            <a:schemeClr val="accent4">
                              <a:lumMod val="75000"/>
                            </a:schemeClr>
                          </a:solidFill>
                        </a:rPr>
                        <a:t> pay is that</a:t>
                      </a:r>
                      <a:endParaRPr lang="en-GB" b="1" dirty="0">
                        <a:solidFill>
                          <a:schemeClr val="accent4">
                            <a:lumMod val="75000"/>
                          </a:schemeClr>
                        </a:solidFill>
                      </a:endParaRPr>
                    </a:p>
                  </a:txBody>
                  <a:tcPr/>
                </a:tc>
                <a:tc>
                  <a:txBody>
                    <a:bodyPr/>
                    <a:lstStyle/>
                    <a:p>
                      <a:endParaRPr lang="en-GB" dirty="0" smtClean="0"/>
                    </a:p>
                    <a:p>
                      <a:endParaRPr lang="en-GB" dirty="0"/>
                    </a:p>
                  </a:txBody>
                  <a:tcPr/>
                </a:tc>
              </a:tr>
              <a:tr h="370840">
                <a:tc>
                  <a:txBody>
                    <a:bodyPr/>
                    <a:lstStyle/>
                    <a:p>
                      <a:r>
                        <a:rPr lang="en-GB" b="1" dirty="0" smtClean="0">
                          <a:solidFill>
                            <a:schemeClr val="accent4">
                              <a:lumMod val="75000"/>
                            </a:schemeClr>
                          </a:solidFill>
                        </a:rPr>
                        <a:t>As a result of this</a:t>
                      </a:r>
                      <a:endParaRPr lang="en-GB" b="1" dirty="0">
                        <a:solidFill>
                          <a:schemeClr val="accent4">
                            <a:lumMod val="75000"/>
                          </a:schemeClr>
                        </a:solidFill>
                      </a:endParaRPr>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r h="370840">
                <a:tc>
                  <a:txBody>
                    <a:bodyPr/>
                    <a:lstStyle/>
                    <a:p>
                      <a:r>
                        <a:rPr lang="en-GB" b="1" dirty="0" smtClean="0">
                          <a:solidFill>
                            <a:schemeClr val="accent4">
                              <a:lumMod val="75000"/>
                            </a:schemeClr>
                          </a:solidFill>
                        </a:rPr>
                        <a:t>One the other hand one argument for</a:t>
                      </a:r>
                      <a:r>
                        <a:rPr lang="en-GB" b="1" baseline="0" dirty="0" smtClean="0">
                          <a:solidFill>
                            <a:schemeClr val="accent4">
                              <a:lumMod val="75000"/>
                            </a:schemeClr>
                          </a:solidFill>
                        </a:rPr>
                        <a:t> increasing communication is</a:t>
                      </a:r>
                      <a:endParaRPr lang="en-GB" b="1" dirty="0">
                        <a:solidFill>
                          <a:schemeClr val="accent4">
                            <a:lumMod val="75000"/>
                          </a:schemeClr>
                        </a:solidFill>
                      </a:endParaRPr>
                    </a:p>
                  </a:txBody>
                  <a:tcPr/>
                </a:tc>
                <a:tc>
                  <a:txBody>
                    <a:bodyPr/>
                    <a:lstStyle/>
                    <a:p>
                      <a:endParaRPr lang="en-GB" dirty="0" smtClean="0"/>
                    </a:p>
                    <a:p>
                      <a:endParaRPr lang="en-GB" dirty="0" smtClean="0"/>
                    </a:p>
                    <a:p>
                      <a:endParaRPr lang="en-GB" dirty="0" smtClean="0"/>
                    </a:p>
                  </a:txBody>
                  <a:tcPr/>
                </a:tc>
              </a:tr>
              <a:tr h="370840">
                <a:tc>
                  <a:txBody>
                    <a:bodyPr/>
                    <a:lstStyle/>
                    <a:p>
                      <a:r>
                        <a:rPr lang="en-GB" b="1" dirty="0" smtClean="0">
                          <a:solidFill>
                            <a:schemeClr val="accent4">
                              <a:lumMod val="75000"/>
                            </a:schemeClr>
                          </a:solidFill>
                        </a:rPr>
                        <a:t>This could lead</a:t>
                      </a:r>
                      <a:r>
                        <a:rPr lang="en-GB" b="1" baseline="0" dirty="0" smtClean="0">
                          <a:solidFill>
                            <a:schemeClr val="accent4">
                              <a:lumMod val="75000"/>
                            </a:schemeClr>
                          </a:solidFill>
                        </a:rPr>
                        <a:t> to</a:t>
                      </a:r>
                      <a:endParaRPr lang="en-GB" b="1" dirty="0">
                        <a:solidFill>
                          <a:schemeClr val="accent4">
                            <a:lumMod val="75000"/>
                          </a:schemeClr>
                        </a:solidFill>
                      </a:endParaRPr>
                    </a:p>
                  </a:txBody>
                  <a:tcPr/>
                </a:tc>
                <a:tc>
                  <a:txBody>
                    <a:bodyPr/>
                    <a:lstStyle/>
                    <a:p>
                      <a:endParaRPr lang="en-GB" dirty="0" smtClean="0"/>
                    </a:p>
                    <a:p>
                      <a:endParaRPr lang="en-GB" dirty="0" smtClean="0"/>
                    </a:p>
                    <a:p>
                      <a:endParaRPr lang="en-GB" dirty="0"/>
                    </a:p>
                  </a:txBody>
                  <a:tcPr/>
                </a:tc>
              </a:tr>
              <a:tr h="370840">
                <a:tc>
                  <a:txBody>
                    <a:bodyPr/>
                    <a:lstStyle/>
                    <a:p>
                      <a:r>
                        <a:rPr lang="en-GB" b="1" dirty="0" smtClean="0">
                          <a:solidFill>
                            <a:schemeClr val="accent4">
                              <a:lumMod val="75000"/>
                            </a:schemeClr>
                          </a:solidFill>
                        </a:rPr>
                        <a:t>Overall</a:t>
                      </a:r>
                      <a:r>
                        <a:rPr lang="en-GB" b="1" baseline="0" dirty="0" smtClean="0">
                          <a:solidFill>
                            <a:schemeClr val="accent4">
                              <a:lumMod val="75000"/>
                            </a:schemeClr>
                          </a:solidFill>
                        </a:rPr>
                        <a:t> I think improving communication is the best way of increasing motivation</a:t>
                      </a:r>
                      <a:endParaRPr lang="en-GB" b="1" dirty="0">
                        <a:solidFill>
                          <a:schemeClr val="accent4">
                            <a:lumMod val="75000"/>
                          </a:schemeClr>
                        </a:solidFill>
                      </a:endParaRPr>
                    </a:p>
                  </a:txBody>
                  <a:tcPr/>
                </a:tc>
                <a:tc>
                  <a:txBody>
                    <a:bodyPr/>
                    <a:lstStyle/>
                    <a:p>
                      <a:endParaRPr lang="en-GB" dirty="0" smtClean="0"/>
                    </a:p>
                    <a:p>
                      <a:endParaRPr lang="en-GB" dirty="0" smtClean="0"/>
                    </a:p>
                    <a:p>
                      <a:endParaRPr lang="en-GB" dirty="0" smtClean="0"/>
                    </a:p>
                    <a:p>
                      <a:endParaRPr lang="en-GB" dirty="0" smtClean="0"/>
                    </a:p>
                    <a:p>
                      <a:endParaRPr lang="en-GB" dirty="0"/>
                    </a:p>
                  </a:txBody>
                  <a:tcPr/>
                </a:tc>
              </a:tr>
            </a:tbl>
          </a:graphicData>
        </a:graphic>
      </p:graphicFrame>
      <p:sp>
        <p:nvSpPr>
          <p:cNvPr id="3" name="Title 2"/>
          <p:cNvSpPr>
            <a:spLocks noGrp="1"/>
          </p:cNvSpPr>
          <p:nvPr>
            <p:ph type="title"/>
          </p:nvPr>
        </p:nvSpPr>
        <p:spPr/>
        <p:txBody>
          <a:bodyPr/>
          <a:lstStyle/>
          <a:p>
            <a:r>
              <a:rPr lang="en-GB" sz="2400" b="1" dirty="0" smtClean="0"/>
              <a:t>Improving pay and improving communication are two methods of increasing motivation at </a:t>
            </a:r>
            <a:r>
              <a:rPr lang="en-GB" sz="2400" b="1" dirty="0" err="1" smtClean="0"/>
              <a:t>Poundworld</a:t>
            </a:r>
            <a:r>
              <a:rPr lang="en-GB" sz="2400" b="1" dirty="0" smtClean="0"/>
              <a:t>.  Which option would be best? Justify your view (6 marks)</a:t>
            </a:r>
            <a:endParaRPr lang="en-GB" sz="2400" b="1" dirty="0"/>
          </a:p>
        </p:txBody>
      </p:sp>
      <p:sp>
        <p:nvSpPr>
          <p:cNvPr id="4" name="TextBox 3"/>
          <p:cNvSpPr txBox="1"/>
          <p:nvPr/>
        </p:nvSpPr>
        <p:spPr>
          <a:xfrm>
            <a:off x="3707904" y="1466203"/>
            <a:ext cx="4752528" cy="584775"/>
          </a:xfrm>
          <a:prstGeom prst="rect">
            <a:avLst/>
          </a:prstGeom>
          <a:noFill/>
        </p:spPr>
        <p:txBody>
          <a:bodyPr wrap="square" rtlCol="0">
            <a:spAutoFit/>
          </a:bodyPr>
          <a:lstStyle/>
          <a:p>
            <a:r>
              <a:rPr lang="en-GB" sz="1600" dirty="0">
                <a:latin typeface="+mn-lt"/>
              </a:rPr>
              <a:t>t</a:t>
            </a:r>
            <a:r>
              <a:rPr lang="en-GB" sz="1600" dirty="0" smtClean="0">
                <a:latin typeface="+mn-lt"/>
              </a:rPr>
              <a:t>his will make a job at </a:t>
            </a:r>
            <a:r>
              <a:rPr lang="en-GB" sz="1600" dirty="0" err="1" smtClean="0">
                <a:latin typeface="+mn-lt"/>
              </a:rPr>
              <a:t>Poundworld</a:t>
            </a:r>
            <a:r>
              <a:rPr lang="en-GB" sz="1600" dirty="0" smtClean="0">
                <a:latin typeface="+mn-lt"/>
              </a:rPr>
              <a:t> more attractive to a wider range of people.</a:t>
            </a:r>
            <a:endParaRPr lang="en-GB" sz="1600" dirty="0">
              <a:latin typeface="+mn-lt"/>
            </a:endParaRPr>
          </a:p>
        </p:txBody>
      </p:sp>
      <p:sp>
        <p:nvSpPr>
          <p:cNvPr id="6" name="TextBox 5"/>
          <p:cNvSpPr txBox="1"/>
          <p:nvPr/>
        </p:nvSpPr>
        <p:spPr>
          <a:xfrm>
            <a:off x="3710935" y="2347446"/>
            <a:ext cx="4752528" cy="1077218"/>
          </a:xfrm>
          <a:prstGeom prst="rect">
            <a:avLst/>
          </a:prstGeom>
          <a:noFill/>
        </p:spPr>
        <p:txBody>
          <a:bodyPr wrap="square" rtlCol="0">
            <a:spAutoFit/>
          </a:bodyPr>
          <a:lstStyle/>
          <a:p>
            <a:r>
              <a:rPr lang="en-GB" sz="1600" dirty="0" smtClean="0">
                <a:latin typeface="+mn-lt"/>
              </a:rPr>
              <a:t>They will have a wider range of candidates to choose from, some of whom will have even better skills/experience.  Therefore they will be able to recruit a better workforce who provide a better service.</a:t>
            </a:r>
            <a:endParaRPr lang="en-GB" sz="1600" dirty="0">
              <a:latin typeface="+mn-lt"/>
            </a:endParaRPr>
          </a:p>
        </p:txBody>
      </p:sp>
      <p:sp>
        <p:nvSpPr>
          <p:cNvPr id="7" name="TextBox 6"/>
          <p:cNvSpPr txBox="1"/>
          <p:nvPr/>
        </p:nvSpPr>
        <p:spPr>
          <a:xfrm>
            <a:off x="3710935" y="3717032"/>
            <a:ext cx="4752528" cy="584775"/>
          </a:xfrm>
          <a:prstGeom prst="rect">
            <a:avLst/>
          </a:prstGeom>
          <a:noFill/>
        </p:spPr>
        <p:txBody>
          <a:bodyPr wrap="square" rtlCol="0">
            <a:spAutoFit/>
          </a:bodyPr>
          <a:lstStyle/>
          <a:p>
            <a:r>
              <a:rPr lang="en-GB" sz="1600" dirty="0" smtClean="0">
                <a:latin typeface="+mn-lt"/>
              </a:rPr>
              <a:t>this is a much cheaper way of improving how staff feel about working at </a:t>
            </a:r>
            <a:r>
              <a:rPr lang="en-GB" sz="1600" dirty="0" err="1" smtClean="0">
                <a:latin typeface="+mn-lt"/>
              </a:rPr>
              <a:t>Poundworld</a:t>
            </a:r>
            <a:r>
              <a:rPr lang="en-GB" sz="1600" dirty="0" smtClean="0">
                <a:latin typeface="+mn-lt"/>
              </a:rPr>
              <a:t>.</a:t>
            </a:r>
            <a:endParaRPr lang="en-GB" sz="1600" dirty="0">
              <a:latin typeface="+mn-lt"/>
            </a:endParaRPr>
          </a:p>
        </p:txBody>
      </p:sp>
      <p:sp>
        <p:nvSpPr>
          <p:cNvPr id="8" name="TextBox 7"/>
          <p:cNvSpPr txBox="1"/>
          <p:nvPr/>
        </p:nvSpPr>
        <p:spPr>
          <a:xfrm>
            <a:off x="3563888" y="4655091"/>
            <a:ext cx="4752528" cy="584775"/>
          </a:xfrm>
          <a:prstGeom prst="rect">
            <a:avLst/>
          </a:prstGeom>
          <a:noFill/>
        </p:spPr>
        <p:txBody>
          <a:bodyPr wrap="square" rtlCol="0">
            <a:spAutoFit/>
          </a:bodyPr>
          <a:lstStyle/>
          <a:p>
            <a:r>
              <a:rPr lang="en-GB" sz="1600" dirty="0">
                <a:latin typeface="+mn-lt"/>
              </a:rPr>
              <a:t>e</a:t>
            </a:r>
            <a:r>
              <a:rPr lang="en-GB" sz="1600" dirty="0" smtClean="0">
                <a:latin typeface="+mn-lt"/>
              </a:rPr>
              <a:t>mployees feeling more involved in making decisions, and less likely to leave the business.</a:t>
            </a:r>
            <a:endParaRPr lang="en-GB" sz="1600" dirty="0">
              <a:latin typeface="+mn-lt"/>
            </a:endParaRPr>
          </a:p>
        </p:txBody>
      </p:sp>
      <p:sp>
        <p:nvSpPr>
          <p:cNvPr id="9" name="TextBox 8"/>
          <p:cNvSpPr txBox="1"/>
          <p:nvPr/>
        </p:nvSpPr>
        <p:spPr>
          <a:xfrm>
            <a:off x="3563888" y="5534561"/>
            <a:ext cx="4752528" cy="1323439"/>
          </a:xfrm>
          <a:prstGeom prst="rect">
            <a:avLst/>
          </a:prstGeom>
          <a:noFill/>
        </p:spPr>
        <p:txBody>
          <a:bodyPr wrap="square" rtlCol="0">
            <a:spAutoFit/>
          </a:bodyPr>
          <a:lstStyle/>
          <a:p>
            <a:r>
              <a:rPr lang="en-GB" sz="1600" dirty="0" smtClean="0">
                <a:latin typeface="+mn-lt"/>
              </a:rPr>
              <a:t>It will not lead to a lot of extra cost and it is important that a shop like </a:t>
            </a:r>
            <a:r>
              <a:rPr lang="en-GB" sz="1600" dirty="0" err="1" smtClean="0">
                <a:latin typeface="+mn-lt"/>
              </a:rPr>
              <a:t>Poundworld</a:t>
            </a:r>
            <a:r>
              <a:rPr lang="en-GB" sz="1600" dirty="0" smtClean="0">
                <a:latin typeface="+mn-lt"/>
              </a:rPr>
              <a:t> keeps staff costs as low as possible.  It may also save costs by reducing staff turnover which will reduce recruitment and training costs</a:t>
            </a:r>
            <a:r>
              <a:rPr lang="en-GB" sz="1400" dirty="0" smtClean="0"/>
              <a:t>.</a:t>
            </a:r>
            <a:endParaRPr lang="en-GB" sz="1400" dirty="0"/>
          </a:p>
        </p:txBody>
      </p:sp>
    </p:spTree>
    <p:extLst>
      <p:ext uri="{BB962C8B-B14F-4D97-AF65-F5344CB8AC3E}">
        <p14:creationId xmlns:p14="http://schemas.microsoft.com/office/powerpoint/2010/main" val="18506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1266825"/>
            <a:ext cx="4267200" cy="5591175"/>
          </a:xfrm>
          <a:prstGeom prst="rect">
            <a:avLst/>
          </a:prstGeom>
          <a:noFill/>
          <a:ln w="9525">
            <a:noFill/>
            <a:miter lim="800000"/>
            <a:headEnd/>
            <a:tailEnd/>
          </a:ln>
        </p:spPr>
      </p:pic>
      <p:sp>
        <p:nvSpPr>
          <p:cNvPr id="3" name="TextBox 2"/>
          <p:cNvSpPr txBox="1"/>
          <p:nvPr/>
        </p:nvSpPr>
        <p:spPr>
          <a:xfrm>
            <a:off x="179512" y="332656"/>
            <a:ext cx="4104456" cy="830997"/>
          </a:xfrm>
          <a:prstGeom prst="rect">
            <a:avLst/>
          </a:prstGeom>
          <a:noFill/>
        </p:spPr>
        <p:txBody>
          <a:bodyPr wrap="square" rtlCol="0">
            <a:spAutoFit/>
          </a:bodyPr>
          <a:lstStyle/>
          <a:p>
            <a:r>
              <a:rPr lang="en-GB" sz="4800" b="1" dirty="0" smtClean="0"/>
              <a:t>Examiners Tip</a:t>
            </a:r>
            <a:endParaRPr lang="en-GB" sz="4800" b="1" dirty="0"/>
          </a:p>
        </p:txBody>
      </p:sp>
      <p:sp>
        <p:nvSpPr>
          <p:cNvPr id="3073" name="Rectangle 1"/>
          <p:cNvSpPr>
            <a:spLocks noChangeArrowheads="1"/>
          </p:cNvSpPr>
          <p:nvPr/>
        </p:nvSpPr>
        <p:spPr bwMode="auto">
          <a:xfrm>
            <a:off x="467544" y="1988840"/>
            <a:ext cx="3024336"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3"/>
            <a:endParaRPr kumimoji="0" lang="en-GB"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r>
              <a:rPr kumimoji="0" lang="en-GB" sz="28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Adding balance </a:t>
            </a:r>
          </a:p>
          <a:p>
            <a:pPr lvl="3"/>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Many of the longer response questions require you to balance your discussion.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The use of a paragraph structure not only makes it easier for an examiner to read your response but it is also more likely that you will add balance. A paragraph starting with the word </a:t>
            </a:r>
            <a:r>
              <a:rPr kumimoji="0" lang="en-GB" sz="1600" b="0" i="1" u="none" strike="noStrike" cap="none" normalizeH="0" baseline="0" dirty="0" smtClean="0">
                <a:ln>
                  <a:noFill/>
                </a:ln>
                <a:solidFill>
                  <a:schemeClr val="tx1"/>
                </a:solidFill>
                <a:effectLst/>
                <a:latin typeface="Calibri" pitchFamily="34" charset="0"/>
                <a:ea typeface="Calibri" pitchFamily="34" charset="0"/>
                <a:cs typeface="Verdana-Italic"/>
              </a:rPr>
              <a:t>'however'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Verdana" pitchFamily="34" charset="0"/>
              </a:rPr>
              <a:t>can help you to demonstrate this key written skill.</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3192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Snip Diagonal Corner Rectangle 38"/>
          <p:cNvSpPr/>
          <p:nvPr/>
        </p:nvSpPr>
        <p:spPr>
          <a:xfrm>
            <a:off x="0" y="0"/>
            <a:ext cx="9144000" cy="6858000"/>
          </a:xfrm>
          <a:prstGeom prst="snip2DiagRect">
            <a:avLst>
              <a:gd name="adj1" fmla="val 0"/>
              <a:gd name="adj2" fmla="val 13334"/>
            </a:avLst>
          </a:prstGeom>
          <a:solidFill>
            <a:srgbClr val="FF0000"/>
          </a:solidFill>
          <a:ln w="190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Rectangle 14"/>
          <p:cNvSpPr/>
          <p:nvPr/>
        </p:nvSpPr>
        <p:spPr>
          <a:xfrm>
            <a:off x="0" y="2276872"/>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a:spLocks noChangeAspect="1"/>
          </p:cNvSpPr>
          <p:nvPr/>
        </p:nvSpPr>
        <p:spPr>
          <a:xfrm>
            <a:off x="1075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a) Extension of </a:t>
            </a:r>
            <a:r>
              <a:rPr lang="en-GB" dirty="0" err="1" smtClean="0">
                <a:solidFill>
                  <a:srgbClr val="FF0000"/>
                </a:solidFill>
              </a:rPr>
              <a:t>employess</a:t>
            </a:r>
            <a:endParaRPr lang="en-GB" dirty="0">
              <a:solidFill>
                <a:srgbClr val="FF0000"/>
              </a:solidFill>
            </a:endParaRPr>
          </a:p>
        </p:txBody>
      </p:sp>
      <p:sp>
        <p:nvSpPr>
          <p:cNvPr id="8" name="Snip Diagonal Corner Rectangle 7"/>
          <p:cNvSpPr>
            <a:spLocks noChangeAspect="1"/>
          </p:cNvSpPr>
          <p:nvPr/>
        </p:nvSpPr>
        <p:spPr>
          <a:xfrm>
            <a:off x="23589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b) Range of human resources</a:t>
            </a:r>
            <a:endParaRPr lang="en-GB" dirty="0">
              <a:solidFill>
                <a:srgbClr val="FF0000"/>
              </a:solidFill>
            </a:endParaRPr>
          </a:p>
        </p:txBody>
      </p:sp>
      <p:sp>
        <p:nvSpPr>
          <p:cNvPr id="11" name="Snip Diagonal Corner Rectangle 10"/>
          <p:cNvSpPr>
            <a:spLocks noChangeAspect="1"/>
          </p:cNvSpPr>
          <p:nvPr/>
        </p:nvSpPr>
        <p:spPr>
          <a:xfrm>
            <a:off x="46104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c) Web of workers</a:t>
            </a:r>
          </a:p>
        </p:txBody>
      </p:sp>
      <p:sp>
        <p:nvSpPr>
          <p:cNvPr id="12" name="Snip Diagonal Corner Rectangle 11"/>
          <p:cNvSpPr>
            <a:spLocks noChangeAspect="1"/>
          </p:cNvSpPr>
          <p:nvPr/>
        </p:nvSpPr>
        <p:spPr>
          <a:xfrm>
            <a:off x="68618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d) Span of control</a:t>
            </a:r>
            <a:endParaRPr lang="en-GB" dirty="0">
              <a:solidFill>
                <a:srgbClr val="FF0000"/>
              </a:solidFill>
            </a:endParaRPr>
          </a:p>
        </p:txBody>
      </p:sp>
      <p:pic>
        <p:nvPicPr>
          <p:cNvPr id="4" name="Picture 2" descr="http://www.free-animated-gifs.com/albums/animatedgif/Jogging/sport-jogging_06.gif"/>
          <p:cNvPicPr>
            <a:picLocks noChangeAspect="1" noChangeArrowheads="1" noCrop="1"/>
          </p:cNvPicPr>
          <p:nvPr/>
        </p:nvPicPr>
        <p:blipFill>
          <a:blip r:embed="rId4" cstate="print"/>
          <a:srcRect/>
          <a:stretch>
            <a:fillRect/>
          </a:stretch>
        </p:blipFill>
        <p:spPr bwMode="auto">
          <a:xfrm>
            <a:off x="179512" y="3570251"/>
            <a:ext cx="720080" cy="852003"/>
          </a:xfrm>
          <a:prstGeom prst="rect">
            <a:avLst/>
          </a:prstGeom>
          <a:noFill/>
          <a:effectLst>
            <a:outerShdw blurRad="50800" dist="101600" dir="5400000" algn="t" rotWithShape="0">
              <a:prstClr val="black">
                <a:alpha val="40000"/>
              </a:prstClr>
            </a:outerShdw>
          </a:effectLst>
        </p:spPr>
      </p:pic>
      <p:sp>
        <p:nvSpPr>
          <p:cNvPr id="13" name="TextBox 12"/>
          <p:cNvSpPr txBox="1"/>
          <p:nvPr/>
        </p:nvSpPr>
        <p:spPr>
          <a:xfrm>
            <a:off x="2253096" y="4797152"/>
            <a:ext cx="4637808" cy="1569660"/>
          </a:xfrm>
          <a:prstGeom prst="rect">
            <a:avLst/>
          </a:prstGeom>
          <a:noFill/>
        </p:spPr>
        <p:txBody>
          <a:bodyPr wrap="none" rtlCol="0">
            <a:spAutoFit/>
          </a:bodyPr>
          <a:lstStyle/>
          <a:p>
            <a:r>
              <a:rPr lang="en-GB" sz="9600" dirty="0" smtClean="0">
                <a:solidFill>
                  <a:schemeClr val="bg1"/>
                </a:solidFill>
              </a:rPr>
              <a:t>Time up!</a:t>
            </a:r>
            <a:endParaRPr lang="en-GB" sz="9600" dirty="0">
              <a:solidFill>
                <a:schemeClr val="bg1"/>
              </a:solidFill>
            </a:endParaRPr>
          </a:p>
        </p:txBody>
      </p:sp>
      <p:sp>
        <p:nvSpPr>
          <p:cNvPr id="17" name="Snip Diagonal Corner Rectangle 16"/>
          <p:cNvSpPr/>
          <p:nvPr/>
        </p:nvSpPr>
        <p:spPr>
          <a:xfrm>
            <a:off x="503548" y="1155808"/>
            <a:ext cx="8136904" cy="864096"/>
          </a:xfrm>
          <a:prstGeom prst="snip2Diag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Question 1: The number of employees a line manager is responsible for is known as what?</a:t>
            </a:r>
            <a:endParaRPr lang="en-GB" dirty="0"/>
          </a:p>
        </p:txBody>
      </p:sp>
      <p:pic>
        <p:nvPicPr>
          <p:cNvPr id="43" name="Picture 42" descr="runman.png"/>
          <p:cNvPicPr>
            <a:picLocks noChangeAspect="1"/>
          </p:cNvPicPr>
          <p:nvPr/>
        </p:nvPicPr>
        <p:blipFill>
          <a:blip r:embed="rId5" cstate="print"/>
          <a:stretch>
            <a:fillRect/>
          </a:stretch>
        </p:blipFill>
        <p:spPr>
          <a:xfrm>
            <a:off x="-46269" y="-71462"/>
            <a:ext cx="9118863" cy="1206908"/>
          </a:xfrm>
          <a:prstGeom prst="rect">
            <a:avLst/>
          </a:prstGeom>
        </p:spPr>
      </p:pic>
      <p:pic>
        <p:nvPicPr>
          <p:cNvPr id="3" name="cloc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267200" y="-891480"/>
            <a:ext cx="609600" cy="609600"/>
          </a:xfrm>
          <a:prstGeom prst="rect">
            <a:avLst/>
          </a:prstGeom>
        </p:spPr>
      </p:pic>
      <p:sp>
        <p:nvSpPr>
          <p:cNvPr id="2" name="TextBox 1"/>
          <p:cNvSpPr txBox="1"/>
          <p:nvPr/>
        </p:nvSpPr>
        <p:spPr>
          <a:xfrm>
            <a:off x="2734831" y="6182146"/>
            <a:ext cx="3674339" cy="369332"/>
          </a:xfrm>
          <a:prstGeom prst="rect">
            <a:avLst/>
          </a:prstGeom>
          <a:noFill/>
        </p:spPr>
        <p:txBody>
          <a:bodyPr wrap="none" rtlCol="0">
            <a:spAutoFit/>
          </a:bodyPr>
          <a:lstStyle/>
          <a:p>
            <a:r>
              <a:rPr lang="en-GB" dirty="0" smtClean="0">
                <a:solidFill>
                  <a:schemeClr val="bg1"/>
                </a:solidFill>
              </a:rPr>
              <a:t>Press space to move to next question</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48018" fill="hold"/>
                                        <p:tgtEl>
                                          <p:spTgt spid="3"/>
                                        </p:tgtEl>
                                      </p:cBhvr>
                                    </p:cmd>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0" fill="hold"/>
                                        <p:tgtEl>
                                          <p:spTgt spid="7"/>
                                        </p:tgtEl>
                                        <p:attrNameLst>
                                          <p:attrName>ppt_x</p:attrName>
                                        </p:attrNameLst>
                                      </p:cBhvr>
                                      <p:tavLst>
                                        <p:tav tm="0">
                                          <p:val>
                                            <p:strVal val="1+#ppt_w/2"/>
                                          </p:val>
                                        </p:tav>
                                        <p:tav tm="100000">
                                          <p:val>
                                            <p:strVal val="#ppt_x"/>
                                          </p:val>
                                        </p:tav>
                                      </p:tavLst>
                                    </p:anim>
                                    <p:anim calcmode="lin" valueType="num">
                                      <p:cBhvr additive="base">
                                        <p:cTn id="12" dur="200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5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0" fill="hold"/>
                                        <p:tgtEl>
                                          <p:spTgt spid="8"/>
                                        </p:tgtEl>
                                        <p:attrNameLst>
                                          <p:attrName>ppt_x</p:attrName>
                                        </p:attrNameLst>
                                      </p:cBhvr>
                                      <p:tavLst>
                                        <p:tav tm="0">
                                          <p:val>
                                            <p:strVal val="1+#ppt_w/2"/>
                                          </p:val>
                                        </p:tav>
                                        <p:tav tm="100000">
                                          <p:val>
                                            <p:strVal val="#ppt_x"/>
                                          </p:val>
                                        </p:tav>
                                      </p:tavLst>
                                    </p:anim>
                                    <p:anim calcmode="lin" valueType="num">
                                      <p:cBhvr additive="base">
                                        <p:cTn id="16" dur="20000" fill="hold"/>
                                        <p:tgtEl>
                                          <p:spTgt spid="8"/>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10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0" fill="hold"/>
                                        <p:tgtEl>
                                          <p:spTgt spid="11"/>
                                        </p:tgtEl>
                                        <p:attrNameLst>
                                          <p:attrName>ppt_x</p:attrName>
                                        </p:attrNameLst>
                                      </p:cBhvr>
                                      <p:tavLst>
                                        <p:tav tm="0">
                                          <p:val>
                                            <p:strVal val="1+#ppt_w/2"/>
                                          </p:val>
                                        </p:tav>
                                        <p:tav tm="100000">
                                          <p:val>
                                            <p:strVal val="#ppt_x"/>
                                          </p:val>
                                        </p:tav>
                                      </p:tavLst>
                                    </p:anim>
                                    <p:anim calcmode="lin" valueType="num">
                                      <p:cBhvr additive="base">
                                        <p:cTn id="20" dur="20000" fill="hold"/>
                                        <p:tgtEl>
                                          <p:spTgt spid="11"/>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15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0" fill="hold"/>
                                        <p:tgtEl>
                                          <p:spTgt spid="12"/>
                                        </p:tgtEl>
                                        <p:attrNameLst>
                                          <p:attrName>ppt_x</p:attrName>
                                        </p:attrNameLst>
                                      </p:cBhvr>
                                      <p:tavLst>
                                        <p:tav tm="0">
                                          <p:val>
                                            <p:strVal val="1+#ppt_w/2"/>
                                          </p:val>
                                        </p:tav>
                                        <p:tav tm="100000">
                                          <p:val>
                                            <p:strVal val="#ppt_x"/>
                                          </p:val>
                                        </p:tav>
                                      </p:tavLst>
                                    </p:anim>
                                    <p:anim calcmode="lin" valueType="num">
                                      <p:cBhvr additive="base">
                                        <p:cTn id="24" dur="20000" fill="hold"/>
                                        <p:tgtEl>
                                          <p:spTgt spid="12"/>
                                        </p:tgtEl>
                                        <p:attrNameLst>
                                          <p:attrName>ppt_y</p:attrName>
                                        </p:attrNameLst>
                                      </p:cBhvr>
                                      <p:tavLst>
                                        <p:tav tm="0">
                                          <p:val>
                                            <p:strVal val="#ppt_y"/>
                                          </p:val>
                                        </p:tav>
                                        <p:tav tm="100000">
                                          <p:val>
                                            <p:strVal val="#ppt_y"/>
                                          </p:val>
                                        </p:tav>
                                      </p:tavLst>
                                    </p:anim>
                                  </p:childTnLst>
                                </p:cTn>
                              </p:par>
                              <p:par>
                                <p:cTn id="25" presetID="7" presetClass="exit" presetSubtype="2" fill="hold" nodeType="withEffect">
                                  <p:stCondLst>
                                    <p:cond delay="30500"/>
                                  </p:stCondLst>
                                  <p:childTnLst>
                                    <p:anim calcmode="lin" valueType="num">
                                      <p:cBhvr additive="base">
                                        <p:cTn id="26" dur="10000"/>
                                        <p:tgtEl>
                                          <p:spTgt spid="4"/>
                                        </p:tgtEl>
                                        <p:attrNameLst>
                                          <p:attrName>ppt_x</p:attrName>
                                        </p:attrNameLst>
                                      </p:cBhvr>
                                      <p:tavLst>
                                        <p:tav tm="0">
                                          <p:val>
                                            <p:strVal val="ppt_x"/>
                                          </p:val>
                                        </p:tav>
                                        <p:tav tm="100000">
                                          <p:val>
                                            <p:strVal val="1+ppt_w/2"/>
                                          </p:val>
                                        </p:tav>
                                      </p:tavLst>
                                    </p:anim>
                                    <p:anim calcmode="lin" valueType="num">
                                      <p:cBhvr additive="base">
                                        <p:cTn id="27" dur="10000"/>
                                        <p:tgtEl>
                                          <p:spTgt spid="4"/>
                                        </p:tgtEl>
                                        <p:attrNameLst>
                                          <p:attrName>ppt_y</p:attrName>
                                        </p:attrNameLst>
                                      </p:cBhvr>
                                      <p:tavLst>
                                        <p:tav tm="0">
                                          <p:val>
                                            <p:strVal val="ppt_y"/>
                                          </p:val>
                                        </p:tav>
                                        <p:tav tm="100000">
                                          <p:val>
                                            <p:strVal val="ppt_y"/>
                                          </p:val>
                                        </p:tav>
                                      </p:tavLst>
                                    </p:anim>
                                    <p:set>
                                      <p:cBhvr>
                                        <p:cTn id="28" dur="1" fill="hold">
                                          <p:stCondLst>
                                            <p:cond delay="9999"/>
                                          </p:stCondLst>
                                        </p:cTn>
                                        <p:tgtEl>
                                          <p:spTgt spid="4"/>
                                        </p:tgtEl>
                                        <p:attrNameLst>
                                          <p:attrName>style.visibility</p:attrName>
                                        </p:attrNameLst>
                                      </p:cBhvr>
                                      <p:to>
                                        <p:strVal val="hidden"/>
                                      </p:to>
                                    </p:set>
                                  </p:childTnLst>
                                </p:cTn>
                              </p:par>
                            </p:childTnLst>
                          </p:cTn>
                        </p:par>
                        <p:par>
                          <p:cTn id="29" fill="hold">
                            <p:stCondLst>
                              <p:cond delay="48518"/>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35" presetClass="emph" presetSubtype="0" repeatCount="indefinite" fill="hold" grpId="1" nodeType="withEffect">
                                  <p:stCondLst>
                                    <p:cond delay="0"/>
                                  </p:stCondLst>
                                  <p:childTnLst>
                                    <p:anim calcmode="discrete" valueType="str">
                                      <p:cBhvr>
                                        <p:cTn id="33"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4" fill="hold">
                            <p:stCondLst>
                              <p:cond delay="49518"/>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indefinite" fill="hold" grpId="1" nodeType="clickEffect">
                                  <p:stCondLst>
                                    <p:cond delay="0"/>
                                  </p:stCondLst>
                                  <p:childTnLst>
                                    <p:animEffect transition="out" filter="fade">
                                      <p:cBhvr>
                                        <p:cTn id="40" dur="500" tmFilter="0, 0; .2, .5; .8, .5; 1, 0"/>
                                        <p:tgtEl>
                                          <p:spTgt spid="12"/>
                                        </p:tgtEl>
                                      </p:cBhvr>
                                    </p:animEffect>
                                    <p:animScale>
                                      <p:cBhvr>
                                        <p:cTn id="4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P spid="11" grpId="0" animBg="1"/>
      <p:bldP spid="12" grpId="0" animBg="1"/>
      <p:bldP spid="12" grpId="1" animBg="1"/>
      <p:bldP spid="13" grpId="0"/>
      <p:bldP spid="13" grpId="1"/>
      <p:bldP spid="17"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Snip Diagonal Corner Rectangle 38"/>
          <p:cNvSpPr/>
          <p:nvPr/>
        </p:nvSpPr>
        <p:spPr>
          <a:xfrm>
            <a:off x="0" y="0"/>
            <a:ext cx="9144000" cy="6858000"/>
          </a:xfrm>
          <a:prstGeom prst="snip2DiagRect">
            <a:avLst>
              <a:gd name="adj1" fmla="val 0"/>
              <a:gd name="adj2" fmla="val 13334"/>
            </a:avLst>
          </a:prstGeom>
          <a:solidFill>
            <a:srgbClr val="FF0000"/>
          </a:solidFill>
          <a:ln w="190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Rectangle 14"/>
          <p:cNvSpPr/>
          <p:nvPr/>
        </p:nvSpPr>
        <p:spPr>
          <a:xfrm>
            <a:off x="0" y="2276872"/>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a:spLocks noChangeAspect="1"/>
          </p:cNvSpPr>
          <p:nvPr/>
        </p:nvSpPr>
        <p:spPr>
          <a:xfrm>
            <a:off x="1075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a) Good basic salary</a:t>
            </a:r>
            <a:endParaRPr lang="en-GB" dirty="0">
              <a:solidFill>
                <a:srgbClr val="FF0000"/>
              </a:solidFill>
            </a:endParaRPr>
          </a:p>
        </p:txBody>
      </p:sp>
      <p:sp>
        <p:nvSpPr>
          <p:cNvPr id="8" name="Snip Diagonal Corner Rectangle 7"/>
          <p:cNvSpPr>
            <a:spLocks noChangeAspect="1"/>
          </p:cNvSpPr>
          <p:nvPr/>
        </p:nvSpPr>
        <p:spPr>
          <a:xfrm>
            <a:off x="23589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b) Private healthcare</a:t>
            </a:r>
            <a:endParaRPr lang="en-GB" dirty="0">
              <a:solidFill>
                <a:srgbClr val="FF0000"/>
              </a:solidFill>
            </a:endParaRPr>
          </a:p>
        </p:txBody>
      </p:sp>
      <p:sp>
        <p:nvSpPr>
          <p:cNvPr id="11" name="Snip Diagonal Corner Rectangle 10"/>
          <p:cNvSpPr>
            <a:spLocks noChangeAspect="1"/>
          </p:cNvSpPr>
          <p:nvPr/>
        </p:nvSpPr>
        <p:spPr>
          <a:xfrm>
            <a:off x="46104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c) Regular praise/feedback</a:t>
            </a:r>
          </a:p>
        </p:txBody>
      </p:sp>
      <p:sp>
        <p:nvSpPr>
          <p:cNvPr id="12" name="Snip Diagonal Corner Rectangle 11"/>
          <p:cNvSpPr>
            <a:spLocks noChangeAspect="1"/>
          </p:cNvSpPr>
          <p:nvPr/>
        </p:nvSpPr>
        <p:spPr>
          <a:xfrm>
            <a:off x="68618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d) Training provided</a:t>
            </a:r>
            <a:endParaRPr lang="en-GB" dirty="0">
              <a:solidFill>
                <a:srgbClr val="FF0000"/>
              </a:solidFill>
            </a:endParaRPr>
          </a:p>
        </p:txBody>
      </p:sp>
      <p:pic>
        <p:nvPicPr>
          <p:cNvPr id="4" name="Picture 2" descr="http://www.free-animated-gifs.com/albums/animatedgif/Jogging/sport-jogging_06.gif"/>
          <p:cNvPicPr>
            <a:picLocks noChangeAspect="1" noChangeArrowheads="1" noCrop="1"/>
          </p:cNvPicPr>
          <p:nvPr/>
        </p:nvPicPr>
        <p:blipFill>
          <a:blip r:embed="rId4" cstate="print"/>
          <a:srcRect/>
          <a:stretch>
            <a:fillRect/>
          </a:stretch>
        </p:blipFill>
        <p:spPr bwMode="auto">
          <a:xfrm>
            <a:off x="179512" y="3485051"/>
            <a:ext cx="792088" cy="937203"/>
          </a:xfrm>
          <a:prstGeom prst="rect">
            <a:avLst/>
          </a:prstGeom>
          <a:noFill/>
          <a:effectLst>
            <a:outerShdw blurRad="50800" dist="101600" dir="5400000" algn="t" rotWithShape="0">
              <a:prstClr val="black">
                <a:alpha val="40000"/>
              </a:prstClr>
            </a:outerShdw>
          </a:effectLst>
        </p:spPr>
      </p:pic>
      <p:sp>
        <p:nvSpPr>
          <p:cNvPr id="13" name="TextBox 12"/>
          <p:cNvSpPr txBox="1"/>
          <p:nvPr/>
        </p:nvSpPr>
        <p:spPr>
          <a:xfrm>
            <a:off x="2253096" y="4797152"/>
            <a:ext cx="4637808" cy="1569660"/>
          </a:xfrm>
          <a:prstGeom prst="rect">
            <a:avLst/>
          </a:prstGeom>
          <a:noFill/>
        </p:spPr>
        <p:txBody>
          <a:bodyPr wrap="none" rtlCol="0">
            <a:spAutoFit/>
          </a:bodyPr>
          <a:lstStyle/>
          <a:p>
            <a:r>
              <a:rPr lang="en-GB" sz="9600" dirty="0" smtClean="0">
                <a:solidFill>
                  <a:schemeClr val="bg1"/>
                </a:solidFill>
              </a:rPr>
              <a:t>Time up!</a:t>
            </a:r>
            <a:endParaRPr lang="en-GB" sz="9600" dirty="0">
              <a:solidFill>
                <a:schemeClr val="bg1"/>
              </a:solidFill>
            </a:endParaRPr>
          </a:p>
        </p:txBody>
      </p:sp>
      <p:sp>
        <p:nvSpPr>
          <p:cNvPr id="17" name="Snip Diagonal Corner Rectangle 16"/>
          <p:cNvSpPr/>
          <p:nvPr/>
        </p:nvSpPr>
        <p:spPr>
          <a:xfrm>
            <a:off x="503548" y="1155808"/>
            <a:ext cx="8136904" cy="864096"/>
          </a:xfrm>
          <a:prstGeom prst="snip2Diag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Question 2: Which of the following is an example of a ‘fringe benefit’?</a:t>
            </a:r>
            <a:endParaRPr lang="en-GB" dirty="0"/>
          </a:p>
        </p:txBody>
      </p:sp>
      <p:pic>
        <p:nvPicPr>
          <p:cNvPr id="43" name="Picture 42" descr="runman.png"/>
          <p:cNvPicPr>
            <a:picLocks noChangeAspect="1"/>
          </p:cNvPicPr>
          <p:nvPr/>
        </p:nvPicPr>
        <p:blipFill>
          <a:blip r:embed="rId5" cstate="print"/>
          <a:stretch>
            <a:fillRect/>
          </a:stretch>
        </p:blipFill>
        <p:spPr>
          <a:xfrm>
            <a:off x="-46269" y="-71462"/>
            <a:ext cx="9118863" cy="1206908"/>
          </a:xfrm>
          <a:prstGeom prst="rect">
            <a:avLst/>
          </a:prstGeom>
        </p:spPr>
      </p:pic>
      <p:pic>
        <p:nvPicPr>
          <p:cNvPr id="3" name="cloc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267200" y="-891480"/>
            <a:ext cx="609600" cy="609600"/>
          </a:xfrm>
          <a:prstGeom prst="rect">
            <a:avLst/>
          </a:prstGeom>
        </p:spPr>
      </p:pic>
      <p:sp>
        <p:nvSpPr>
          <p:cNvPr id="2" name="TextBox 1"/>
          <p:cNvSpPr txBox="1"/>
          <p:nvPr/>
        </p:nvSpPr>
        <p:spPr>
          <a:xfrm>
            <a:off x="2734831" y="6182146"/>
            <a:ext cx="3674339" cy="369332"/>
          </a:xfrm>
          <a:prstGeom prst="rect">
            <a:avLst/>
          </a:prstGeom>
          <a:noFill/>
        </p:spPr>
        <p:txBody>
          <a:bodyPr wrap="none" rtlCol="0">
            <a:spAutoFit/>
          </a:bodyPr>
          <a:lstStyle/>
          <a:p>
            <a:r>
              <a:rPr lang="en-GB" dirty="0" smtClean="0">
                <a:solidFill>
                  <a:schemeClr val="bg1"/>
                </a:solidFill>
              </a:rPr>
              <a:t>Press space to move to next question</a:t>
            </a:r>
            <a:endParaRPr lang="en-GB" dirty="0">
              <a:solidFill>
                <a:schemeClr val="bg1"/>
              </a:solidFill>
            </a:endParaRPr>
          </a:p>
        </p:txBody>
      </p:sp>
    </p:spTree>
    <p:extLst>
      <p:ext uri="{BB962C8B-B14F-4D97-AF65-F5344CB8AC3E}">
        <p14:creationId xmlns:p14="http://schemas.microsoft.com/office/powerpoint/2010/main" val="276795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48018" fill="hold"/>
                                        <p:tgtEl>
                                          <p:spTgt spid="3"/>
                                        </p:tgtEl>
                                      </p:cBhvr>
                                    </p:cmd>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0" fill="hold"/>
                                        <p:tgtEl>
                                          <p:spTgt spid="7"/>
                                        </p:tgtEl>
                                        <p:attrNameLst>
                                          <p:attrName>ppt_x</p:attrName>
                                        </p:attrNameLst>
                                      </p:cBhvr>
                                      <p:tavLst>
                                        <p:tav tm="0">
                                          <p:val>
                                            <p:strVal val="1+#ppt_w/2"/>
                                          </p:val>
                                        </p:tav>
                                        <p:tav tm="100000">
                                          <p:val>
                                            <p:strVal val="#ppt_x"/>
                                          </p:val>
                                        </p:tav>
                                      </p:tavLst>
                                    </p:anim>
                                    <p:anim calcmode="lin" valueType="num">
                                      <p:cBhvr additive="base">
                                        <p:cTn id="12" dur="200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5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0" fill="hold"/>
                                        <p:tgtEl>
                                          <p:spTgt spid="8"/>
                                        </p:tgtEl>
                                        <p:attrNameLst>
                                          <p:attrName>ppt_x</p:attrName>
                                        </p:attrNameLst>
                                      </p:cBhvr>
                                      <p:tavLst>
                                        <p:tav tm="0">
                                          <p:val>
                                            <p:strVal val="1+#ppt_w/2"/>
                                          </p:val>
                                        </p:tav>
                                        <p:tav tm="100000">
                                          <p:val>
                                            <p:strVal val="#ppt_x"/>
                                          </p:val>
                                        </p:tav>
                                      </p:tavLst>
                                    </p:anim>
                                    <p:anim calcmode="lin" valueType="num">
                                      <p:cBhvr additive="base">
                                        <p:cTn id="16" dur="20000" fill="hold"/>
                                        <p:tgtEl>
                                          <p:spTgt spid="8"/>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10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0" fill="hold"/>
                                        <p:tgtEl>
                                          <p:spTgt spid="11"/>
                                        </p:tgtEl>
                                        <p:attrNameLst>
                                          <p:attrName>ppt_x</p:attrName>
                                        </p:attrNameLst>
                                      </p:cBhvr>
                                      <p:tavLst>
                                        <p:tav tm="0">
                                          <p:val>
                                            <p:strVal val="1+#ppt_w/2"/>
                                          </p:val>
                                        </p:tav>
                                        <p:tav tm="100000">
                                          <p:val>
                                            <p:strVal val="#ppt_x"/>
                                          </p:val>
                                        </p:tav>
                                      </p:tavLst>
                                    </p:anim>
                                    <p:anim calcmode="lin" valueType="num">
                                      <p:cBhvr additive="base">
                                        <p:cTn id="20" dur="20000" fill="hold"/>
                                        <p:tgtEl>
                                          <p:spTgt spid="11"/>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15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0" fill="hold"/>
                                        <p:tgtEl>
                                          <p:spTgt spid="12"/>
                                        </p:tgtEl>
                                        <p:attrNameLst>
                                          <p:attrName>ppt_x</p:attrName>
                                        </p:attrNameLst>
                                      </p:cBhvr>
                                      <p:tavLst>
                                        <p:tav tm="0">
                                          <p:val>
                                            <p:strVal val="1+#ppt_w/2"/>
                                          </p:val>
                                        </p:tav>
                                        <p:tav tm="100000">
                                          <p:val>
                                            <p:strVal val="#ppt_x"/>
                                          </p:val>
                                        </p:tav>
                                      </p:tavLst>
                                    </p:anim>
                                    <p:anim calcmode="lin" valueType="num">
                                      <p:cBhvr additive="base">
                                        <p:cTn id="24" dur="20000" fill="hold"/>
                                        <p:tgtEl>
                                          <p:spTgt spid="12"/>
                                        </p:tgtEl>
                                        <p:attrNameLst>
                                          <p:attrName>ppt_y</p:attrName>
                                        </p:attrNameLst>
                                      </p:cBhvr>
                                      <p:tavLst>
                                        <p:tav tm="0">
                                          <p:val>
                                            <p:strVal val="#ppt_y"/>
                                          </p:val>
                                        </p:tav>
                                        <p:tav tm="100000">
                                          <p:val>
                                            <p:strVal val="#ppt_y"/>
                                          </p:val>
                                        </p:tav>
                                      </p:tavLst>
                                    </p:anim>
                                  </p:childTnLst>
                                </p:cTn>
                              </p:par>
                              <p:par>
                                <p:cTn id="25" presetID="7" presetClass="exit" presetSubtype="2" fill="hold" nodeType="withEffect">
                                  <p:stCondLst>
                                    <p:cond delay="30500"/>
                                  </p:stCondLst>
                                  <p:childTnLst>
                                    <p:anim calcmode="lin" valueType="num">
                                      <p:cBhvr additive="base">
                                        <p:cTn id="26" dur="10000"/>
                                        <p:tgtEl>
                                          <p:spTgt spid="4"/>
                                        </p:tgtEl>
                                        <p:attrNameLst>
                                          <p:attrName>ppt_x</p:attrName>
                                        </p:attrNameLst>
                                      </p:cBhvr>
                                      <p:tavLst>
                                        <p:tav tm="0">
                                          <p:val>
                                            <p:strVal val="ppt_x"/>
                                          </p:val>
                                        </p:tav>
                                        <p:tav tm="100000">
                                          <p:val>
                                            <p:strVal val="1+ppt_w/2"/>
                                          </p:val>
                                        </p:tav>
                                      </p:tavLst>
                                    </p:anim>
                                    <p:anim calcmode="lin" valueType="num">
                                      <p:cBhvr additive="base">
                                        <p:cTn id="27" dur="10000"/>
                                        <p:tgtEl>
                                          <p:spTgt spid="4"/>
                                        </p:tgtEl>
                                        <p:attrNameLst>
                                          <p:attrName>ppt_y</p:attrName>
                                        </p:attrNameLst>
                                      </p:cBhvr>
                                      <p:tavLst>
                                        <p:tav tm="0">
                                          <p:val>
                                            <p:strVal val="ppt_y"/>
                                          </p:val>
                                        </p:tav>
                                        <p:tav tm="100000">
                                          <p:val>
                                            <p:strVal val="ppt_y"/>
                                          </p:val>
                                        </p:tav>
                                      </p:tavLst>
                                    </p:anim>
                                    <p:set>
                                      <p:cBhvr>
                                        <p:cTn id="28" dur="1" fill="hold">
                                          <p:stCondLst>
                                            <p:cond delay="9999"/>
                                          </p:stCondLst>
                                        </p:cTn>
                                        <p:tgtEl>
                                          <p:spTgt spid="4"/>
                                        </p:tgtEl>
                                        <p:attrNameLst>
                                          <p:attrName>style.visibility</p:attrName>
                                        </p:attrNameLst>
                                      </p:cBhvr>
                                      <p:to>
                                        <p:strVal val="hidden"/>
                                      </p:to>
                                    </p:set>
                                  </p:childTnLst>
                                </p:cTn>
                              </p:par>
                            </p:childTnLst>
                          </p:cTn>
                        </p:par>
                        <p:par>
                          <p:cTn id="29" fill="hold">
                            <p:stCondLst>
                              <p:cond delay="48518"/>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35" presetClass="emph" presetSubtype="0" repeatCount="indefinite" fill="hold" grpId="1" nodeType="withEffect">
                                  <p:stCondLst>
                                    <p:cond delay="0"/>
                                  </p:stCondLst>
                                  <p:childTnLst>
                                    <p:anim calcmode="discrete" valueType="str">
                                      <p:cBhvr>
                                        <p:cTn id="33"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4" fill="hold">
                            <p:stCondLst>
                              <p:cond delay="49518"/>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indefinite" fill="hold" grpId="1" nodeType="click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P spid="8" grpId="1" animBg="1"/>
      <p:bldP spid="11" grpId="0" animBg="1"/>
      <p:bldP spid="12" grpId="0" animBg="1"/>
      <p:bldP spid="13" grpId="0"/>
      <p:bldP spid="13" grpId="1"/>
      <p:bldP spid="17"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Snip Diagonal Corner Rectangle 38"/>
          <p:cNvSpPr/>
          <p:nvPr/>
        </p:nvSpPr>
        <p:spPr>
          <a:xfrm>
            <a:off x="0" y="0"/>
            <a:ext cx="9144000" cy="6858000"/>
          </a:xfrm>
          <a:prstGeom prst="snip2DiagRect">
            <a:avLst>
              <a:gd name="adj1" fmla="val 0"/>
              <a:gd name="adj2" fmla="val 13334"/>
            </a:avLst>
          </a:prstGeom>
          <a:solidFill>
            <a:srgbClr val="FF0000"/>
          </a:solidFill>
          <a:ln w="190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Rectangle 14"/>
          <p:cNvSpPr/>
          <p:nvPr/>
        </p:nvSpPr>
        <p:spPr>
          <a:xfrm>
            <a:off x="0" y="2276872"/>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a:spLocks noChangeAspect="1"/>
          </p:cNvSpPr>
          <p:nvPr/>
        </p:nvSpPr>
        <p:spPr>
          <a:xfrm>
            <a:off x="1075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a) Staff turnover will rise</a:t>
            </a:r>
            <a:endParaRPr lang="en-GB" dirty="0">
              <a:solidFill>
                <a:srgbClr val="FF0000"/>
              </a:solidFill>
            </a:endParaRPr>
          </a:p>
        </p:txBody>
      </p:sp>
      <p:sp>
        <p:nvSpPr>
          <p:cNvPr id="8" name="Snip Diagonal Corner Rectangle 7"/>
          <p:cNvSpPr>
            <a:spLocks noChangeAspect="1"/>
          </p:cNvSpPr>
          <p:nvPr/>
        </p:nvSpPr>
        <p:spPr>
          <a:xfrm>
            <a:off x="23589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b) Quality of work will improve</a:t>
            </a:r>
            <a:endParaRPr lang="en-GB" dirty="0">
              <a:solidFill>
                <a:srgbClr val="FF0000"/>
              </a:solidFill>
            </a:endParaRPr>
          </a:p>
        </p:txBody>
      </p:sp>
      <p:sp>
        <p:nvSpPr>
          <p:cNvPr id="11" name="Snip Diagonal Corner Rectangle 10"/>
          <p:cNvSpPr>
            <a:spLocks noChangeAspect="1"/>
          </p:cNvSpPr>
          <p:nvPr/>
        </p:nvSpPr>
        <p:spPr>
          <a:xfrm>
            <a:off x="46104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c) Productivity will increase</a:t>
            </a:r>
          </a:p>
        </p:txBody>
      </p:sp>
      <p:sp>
        <p:nvSpPr>
          <p:cNvPr id="12" name="Snip Diagonal Corner Rectangle 11"/>
          <p:cNvSpPr>
            <a:spLocks noChangeAspect="1"/>
          </p:cNvSpPr>
          <p:nvPr/>
        </p:nvSpPr>
        <p:spPr>
          <a:xfrm>
            <a:off x="68618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d) Staff turnover will fall</a:t>
            </a:r>
            <a:endParaRPr lang="en-GB" dirty="0">
              <a:solidFill>
                <a:srgbClr val="FF0000"/>
              </a:solidFill>
            </a:endParaRPr>
          </a:p>
        </p:txBody>
      </p:sp>
      <p:pic>
        <p:nvPicPr>
          <p:cNvPr id="4" name="Picture 2" descr="http://www.free-animated-gifs.com/albums/animatedgif/Jogging/sport-jogging_06.gif"/>
          <p:cNvPicPr>
            <a:picLocks noChangeAspect="1" noChangeArrowheads="1" noCrop="1"/>
          </p:cNvPicPr>
          <p:nvPr/>
        </p:nvPicPr>
        <p:blipFill>
          <a:blip r:embed="rId4" cstate="print"/>
          <a:srcRect/>
          <a:stretch>
            <a:fillRect/>
          </a:stretch>
        </p:blipFill>
        <p:spPr bwMode="auto">
          <a:xfrm>
            <a:off x="179512" y="3684066"/>
            <a:ext cx="623888" cy="738188"/>
          </a:xfrm>
          <a:prstGeom prst="rect">
            <a:avLst/>
          </a:prstGeom>
          <a:noFill/>
          <a:effectLst>
            <a:outerShdw blurRad="50800" dist="101600" dir="5400000" algn="t" rotWithShape="0">
              <a:prstClr val="black">
                <a:alpha val="40000"/>
              </a:prstClr>
            </a:outerShdw>
          </a:effectLst>
        </p:spPr>
      </p:pic>
      <p:sp>
        <p:nvSpPr>
          <p:cNvPr id="13" name="TextBox 12"/>
          <p:cNvSpPr txBox="1"/>
          <p:nvPr/>
        </p:nvSpPr>
        <p:spPr>
          <a:xfrm>
            <a:off x="2253096" y="4797152"/>
            <a:ext cx="4637808" cy="1569660"/>
          </a:xfrm>
          <a:prstGeom prst="rect">
            <a:avLst/>
          </a:prstGeom>
          <a:noFill/>
        </p:spPr>
        <p:txBody>
          <a:bodyPr wrap="none" rtlCol="0">
            <a:spAutoFit/>
          </a:bodyPr>
          <a:lstStyle/>
          <a:p>
            <a:r>
              <a:rPr lang="en-GB" sz="9600" dirty="0" smtClean="0">
                <a:solidFill>
                  <a:schemeClr val="bg1"/>
                </a:solidFill>
              </a:rPr>
              <a:t>Time up!</a:t>
            </a:r>
            <a:endParaRPr lang="en-GB" sz="9600" dirty="0">
              <a:solidFill>
                <a:schemeClr val="bg1"/>
              </a:solidFill>
            </a:endParaRPr>
          </a:p>
        </p:txBody>
      </p:sp>
      <p:sp>
        <p:nvSpPr>
          <p:cNvPr id="17" name="Snip Diagonal Corner Rectangle 16"/>
          <p:cNvSpPr/>
          <p:nvPr/>
        </p:nvSpPr>
        <p:spPr>
          <a:xfrm>
            <a:off x="503548" y="1155808"/>
            <a:ext cx="8136904" cy="864096"/>
          </a:xfrm>
          <a:prstGeom prst="snip2Diag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Question </a:t>
            </a:r>
            <a:r>
              <a:rPr lang="en-GB" dirty="0"/>
              <a:t>3</a:t>
            </a:r>
            <a:r>
              <a:rPr lang="en-GB" dirty="0" smtClean="0"/>
              <a:t>: Which of these is NOT an advantage of good motivation</a:t>
            </a:r>
            <a:endParaRPr lang="en-GB" dirty="0"/>
          </a:p>
        </p:txBody>
      </p:sp>
      <p:pic>
        <p:nvPicPr>
          <p:cNvPr id="43" name="Picture 42" descr="runman.png"/>
          <p:cNvPicPr>
            <a:picLocks noChangeAspect="1"/>
          </p:cNvPicPr>
          <p:nvPr/>
        </p:nvPicPr>
        <p:blipFill>
          <a:blip r:embed="rId5" cstate="print"/>
          <a:stretch>
            <a:fillRect/>
          </a:stretch>
        </p:blipFill>
        <p:spPr>
          <a:xfrm>
            <a:off x="-46269" y="-71462"/>
            <a:ext cx="9118863" cy="1206908"/>
          </a:xfrm>
          <a:prstGeom prst="rect">
            <a:avLst/>
          </a:prstGeom>
        </p:spPr>
      </p:pic>
      <p:pic>
        <p:nvPicPr>
          <p:cNvPr id="3" name="cloc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267200" y="-891480"/>
            <a:ext cx="609600" cy="609600"/>
          </a:xfrm>
          <a:prstGeom prst="rect">
            <a:avLst/>
          </a:prstGeom>
        </p:spPr>
      </p:pic>
      <p:sp>
        <p:nvSpPr>
          <p:cNvPr id="2" name="TextBox 1"/>
          <p:cNvSpPr txBox="1"/>
          <p:nvPr/>
        </p:nvSpPr>
        <p:spPr>
          <a:xfrm>
            <a:off x="2734831" y="6182146"/>
            <a:ext cx="3674339" cy="369332"/>
          </a:xfrm>
          <a:prstGeom prst="rect">
            <a:avLst/>
          </a:prstGeom>
          <a:noFill/>
        </p:spPr>
        <p:txBody>
          <a:bodyPr wrap="none" rtlCol="0">
            <a:spAutoFit/>
          </a:bodyPr>
          <a:lstStyle/>
          <a:p>
            <a:r>
              <a:rPr lang="en-GB" dirty="0" smtClean="0">
                <a:solidFill>
                  <a:schemeClr val="bg1"/>
                </a:solidFill>
              </a:rPr>
              <a:t>Press space to move to next question</a:t>
            </a:r>
            <a:endParaRPr lang="en-GB" dirty="0">
              <a:solidFill>
                <a:schemeClr val="bg1"/>
              </a:solidFill>
            </a:endParaRPr>
          </a:p>
        </p:txBody>
      </p:sp>
    </p:spTree>
    <p:extLst>
      <p:ext uri="{BB962C8B-B14F-4D97-AF65-F5344CB8AC3E}">
        <p14:creationId xmlns:p14="http://schemas.microsoft.com/office/powerpoint/2010/main" val="370797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48018" fill="hold"/>
                                        <p:tgtEl>
                                          <p:spTgt spid="3"/>
                                        </p:tgtEl>
                                      </p:cBhvr>
                                    </p:cmd>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0" fill="hold"/>
                                        <p:tgtEl>
                                          <p:spTgt spid="7"/>
                                        </p:tgtEl>
                                        <p:attrNameLst>
                                          <p:attrName>ppt_x</p:attrName>
                                        </p:attrNameLst>
                                      </p:cBhvr>
                                      <p:tavLst>
                                        <p:tav tm="0">
                                          <p:val>
                                            <p:strVal val="1+#ppt_w/2"/>
                                          </p:val>
                                        </p:tav>
                                        <p:tav tm="100000">
                                          <p:val>
                                            <p:strVal val="#ppt_x"/>
                                          </p:val>
                                        </p:tav>
                                      </p:tavLst>
                                    </p:anim>
                                    <p:anim calcmode="lin" valueType="num">
                                      <p:cBhvr additive="base">
                                        <p:cTn id="12" dur="200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5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0" fill="hold"/>
                                        <p:tgtEl>
                                          <p:spTgt spid="8"/>
                                        </p:tgtEl>
                                        <p:attrNameLst>
                                          <p:attrName>ppt_x</p:attrName>
                                        </p:attrNameLst>
                                      </p:cBhvr>
                                      <p:tavLst>
                                        <p:tav tm="0">
                                          <p:val>
                                            <p:strVal val="1+#ppt_w/2"/>
                                          </p:val>
                                        </p:tav>
                                        <p:tav tm="100000">
                                          <p:val>
                                            <p:strVal val="#ppt_x"/>
                                          </p:val>
                                        </p:tav>
                                      </p:tavLst>
                                    </p:anim>
                                    <p:anim calcmode="lin" valueType="num">
                                      <p:cBhvr additive="base">
                                        <p:cTn id="16" dur="20000" fill="hold"/>
                                        <p:tgtEl>
                                          <p:spTgt spid="8"/>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10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0" fill="hold"/>
                                        <p:tgtEl>
                                          <p:spTgt spid="11"/>
                                        </p:tgtEl>
                                        <p:attrNameLst>
                                          <p:attrName>ppt_x</p:attrName>
                                        </p:attrNameLst>
                                      </p:cBhvr>
                                      <p:tavLst>
                                        <p:tav tm="0">
                                          <p:val>
                                            <p:strVal val="1+#ppt_w/2"/>
                                          </p:val>
                                        </p:tav>
                                        <p:tav tm="100000">
                                          <p:val>
                                            <p:strVal val="#ppt_x"/>
                                          </p:val>
                                        </p:tav>
                                      </p:tavLst>
                                    </p:anim>
                                    <p:anim calcmode="lin" valueType="num">
                                      <p:cBhvr additive="base">
                                        <p:cTn id="20" dur="20000" fill="hold"/>
                                        <p:tgtEl>
                                          <p:spTgt spid="11"/>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15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0" fill="hold"/>
                                        <p:tgtEl>
                                          <p:spTgt spid="12"/>
                                        </p:tgtEl>
                                        <p:attrNameLst>
                                          <p:attrName>ppt_x</p:attrName>
                                        </p:attrNameLst>
                                      </p:cBhvr>
                                      <p:tavLst>
                                        <p:tav tm="0">
                                          <p:val>
                                            <p:strVal val="1+#ppt_w/2"/>
                                          </p:val>
                                        </p:tav>
                                        <p:tav tm="100000">
                                          <p:val>
                                            <p:strVal val="#ppt_x"/>
                                          </p:val>
                                        </p:tav>
                                      </p:tavLst>
                                    </p:anim>
                                    <p:anim calcmode="lin" valueType="num">
                                      <p:cBhvr additive="base">
                                        <p:cTn id="24" dur="20000" fill="hold"/>
                                        <p:tgtEl>
                                          <p:spTgt spid="12"/>
                                        </p:tgtEl>
                                        <p:attrNameLst>
                                          <p:attrName>ppt_y</p:attrName>
                                        </p:attrNameLst>
                                      </p:cBhvr>
                                      <p:tavLst>
                                        <p:tav tm="0">
                                          <p:val>
                                            <p:strVal val="#ppt_y"/>
                                          </p:val>
                                        </p:tav>
                                        <p:tav tm="100000">
                                          <p:val>
                                            <p:strVal val="#ppt_y"/>
                                          </p:val>
                                        </p:tav>
                                      </p:tavLst>
                                    </p:anim>
                                  </p:childTnLst>
                                </p:cTn>
                              </p:par>
                              <p:par>
                                <p:cTn id="25" presetID="7" presetClass="exit" presetSubtype="2" fill="hold" nodeType="withEffect">
                                  <p:stCondLst>
                                    <p:cond delay="30500"/>
                                  </p:stCondLst>
                                  <p:childTnLst>
                                    <p:anim calcmode="lin" valueType="num">
                                      <p:cBhvr additive="base">
                                        <p:cTn id="26" dur="10000"/>
                                        <p:tgtEl>
                                          <p:spTgt spid="4"/>
                                        </p:tgtEl>
                                        <p:attrNameLst>
                                          <p:attrName>ppt_x</p:attrName>
                                        </p:attrNameLst>
                                      </p:cBhvr>
                                      <p:tavLst>
                                        <p:tav tm="0">
                                          <p:val>
                                            <p:strVal val="ppt_x"/>
                                          </p:val>
                                        </p:tav>
                                        <p:tav tm="100000">
                                          <p:val>
                                            <p:strVal val="1+ppt_w/2"/>
                                          </p:val>
                                        </p:tav>
                                      </p:tavLst>
                                    </p:anim>
                                    <p:anim calcmode="lin" valueType="num">
                                      <p:cBhvr additive="base">
                                        <p:cTn id="27" dur="10000"/>
                                        <p:tgtEl>
                                          <p:spTgt spid="4"/>
                                        </p:tgtEl>
                                        <p:attrNameLst>
                                          <p:attrName>ppt_y</p:attrName>
                                        </p:attrNameLst>
                                      </p:cBhvr>
                                      <p:tavLst>
                                        <p:tav tm="0">
                                          <p:val>
                                            <p:strVal val="ppt_y"/>
                                          </p:val>
                                        </p:tav>
                                        <p:tav tm="100000">
                                          <p:val>
                                            <p:strVal val="ppt_y"/>
                                          </p:val>
                                        </p:tav>
                                      </p:tavLst>
                                    </p:anim>
                                    <p:set>
                                      <p:cBhvr>
                                        <p:cTn id="28" dur="1" fill="hold">
                                          <p:stCondLst>
                                            <p:cond delay="9999"/>
                                          </p:stCondLst>
                                        </p:cTn>
                                        <p:tgtEl>
                                          <p:spTgt spid="4"/>
                                        </p:tgtEl>
                                        <p:attrNameLst>
                                          <p:attrName>style.visibility</p:attrName>
                                        </p:attrNameLst>
                                      </p:cBhvr>
                                      <p:to>
                                        <p:strVal val="hidden"/>
                                      </p:to>
                                    </p:set>
                                  </p:childTnLst>
                                </p:cTn>
                              </p:par>
                            </p:childTnLst>
                          </p:cTn>
                        </p:par>
                        <p:par>
                          <p:cTn id="29" fill="hold">
                            <p:stCondLst>
                              <p:cond delay="48518"/>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35" presetClass="emph" presetSubtype="0" repeatCount="indefinite" fill="hold" grpId="1" nodeType="withEffect">
                                  <p:stCondLst>
                                    <p:cond delay="0"/>
                                  </p:stCondLst>
                                  <p:childTnLst>
                                    <p:anim calcmode="discrete" valueType="str">
                                      <p:cBhvr>
                                        <p:cTn id="33"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4" fill="hold">
                            <p:stCondLst>
                              <p:cond delay="49518"/>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indefinite" fill="hold" grpId="1" nodeType="clickEffect">
                                  <p:stCondLst>
                                    <p:cond delay="0"/>
                                  </p:stCondLst>
                                  <p:childTnLst>
                                    <p:animEffect transition="out" filter="fade">
                                      <p:cBhvr>
                                        <p:cTn id="40" dur="500" tmFilter="0, 0; .2, .5; .8, .5; 1, 0"/>
                                        <p:tgtEl>
                                          <p:spTgt spid="7"/>
                                        </p:tgtEl>
                                      </p:cBhvr>
                                    </p:animEffect>
                                    <p:animScale>
                                      <p:cBhvr>
                                        <p:cTn id="4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7" grpId="0" animBg="1"/>
      <p:bldP spid="7" grpId="1" animBg="1"/>
      <p:bldP spid="8" grpId="0" animBg="1"/>
      <p:bldP spid="11" grpId="0" animBg="1"/>
      <p:bldP spid="12" grpId="0" animBg="1"/>
      <p:bldP spid="13" grpId="0"/>
      <p:bldP spid="13" grpId="1"/>
      <p:bldP spid="1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Snip Diagonal Corner Rectangle 38"/>
          <p:cNvSpPr/>
          <p:nvPr/>
        </p:nvSpPr>
        <p:spPr>
          <a:xfrm>
            <a:off x="0" y="0"/>
            <a:ext cx="9144000" cy="6858000"/>
          </a:xfrm>
          <a:prstGeom prst="snip2DiagRect">
            <a:avLst>
              <a:gd name="adj1" fmla="val 0"/>
              <a:gd name="adj2" fmla="val 13334"/>
            </a:avLst>
          </a:prstGeom>
          <a:solidFill>
            <a:srgbClr val="FF0000"/>
          </a:solidFill>
          <a:ln w="190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Rectangle 14"/>
          <p:cNvSpPr/>
          <p:nvPr/>
        </p:nvSpPr>
        <p:spPr>
          <a:xfrm>
            <a:off x="0" y="2276872"/>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a:spLocks noChangeAspect="1"/>
          </p:cNvSpPr>
          <p:nvPr/>
        </p:nvSpPr>
        <p:spPr>
          <a:xfrm>
            <a:off x="1075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a) It means that there is a career ladder path of promotion</a:t>
            </a:r>
            <a:endParaRPr lang="en-GB" dirty="0">
              <a:solidFill>
                <a:srgbClr val="FF0000"/>
              </a:solidFill>
            </a:endParaRPr>
          </a:p>
        </p:txBody>
      </p:sp>
      <p:sp>
        <p:nvSpPr>
          <p:cNvPr id="8" name="Snip Diagonal Corner Rectangle 7"/>
          <p:cNvSpPr>
            <a:spLocks noChangeAspect="1"/>
          </p:cNvSpPr>
          <p:nvPr/>
        </p:nvSpPr>
        <p:spPr>
          <a:xfrm>
            <a:off x="23589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b) It can cause problems with communication</a:t>
            </a:r>
            <a:endParaRPr lang="en-GB" dirty="0">
              <a:solidFill>
                <a:srgbClr val="FF0000"/>
              </a:solidFill>
            </a:endParaRPr>
          </a:p>
        </p:txBody>
      </p:sp>
      <p:sp>
        <p:nvSpPr>
          <p:cNvPr id="11" name="Snip Diagonal Corner Rectangle 10"/>
          <p:cNvSpPr>
            <a:spLocks noChangeAspect="1"/>
          </p:cNvSpPr>
          <p:nvPr/>
        </p:nvSpPr>
        <p:spPr>
          <a:xfrm>
            <a:off x="46104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c) It may lead to very wide spans of control</a:t>
            </a:r>
          </a:p>
        </p:txBody>
      </p:sp>
      <p:sp>
        <p:nvSpPr>
          <p:cNvPr id="12" name="Snip Diagonal Corner Rectangle 11"/>
          <p:cNvSpPr>
            <a:spLocks noChangeAspect="1"/>
          </p:cNvSpPr>
          <p:nvPr/>
        </p:nvSpPr>
        <p:spPr>
          <a:xfrm>
            <a:off x="68618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d) It requires a lot of use of delegation</a:t>
            </a:r>
            <a:endParaRPr lang="en-GB" dirty="0">
              <a:solidFill>
                <a:srgbClr val="FF0000"/>
              </a:solidFill>
            </a:endParaRPr>
          </a:p>
        </p:txBody>
      </p:sp>
      <p:pic>
        <p:nvPicPr>
          <p:cNvPr id="4" name="Picture 2" descr="http://www.free-animated-gifs.com/albums/animatedgif/Jogging/sport-jogging_06.gif"/>
          <p:cNvPicPr>
            <a:picLocks noChangeAspect="1" noChangeArrowheads="1" noCrop="1"/>
          </p:cNvPicPr>
          <p:nvPr/>
        </p:nvPicPr>
        <p:blipFill>
          <a:blip r:embed="rId4" cstate="print"/>
          <a:srcRect/>
          <a:stretch>
            <a:fillRect/>
          </a:stretch>
        </p:blipFill>
        <p:spPr bwMode="auto">
          <a:xfrm>
            <a:off x="179512" y="3684066"/>
            <a:ext cx="623888" cy="738188"/>
          </a:xfrm>
          <a:prstGeom prst="rect">
            <a:avLst/>
          </a:prstGeom>
          <a:noFill/>
          <a:effectLst>
            <a:outerShdw blurRad="50800" dist="101600" dir="5400000" algn="t" rotWithShape="0">
              <a:prstClr val="black">
                <a:alpha val="40000"/>
              </a:prstClr>
            </a:outerShdw>
          </a:effectLst>
        </p:spPr>
      </p:pic>
      <p:sp>
        <p:nvSpPr>
          <p:cNvPr id="13" name="TextBox 12"/>
          <p:cNvSpPr txBox="1"/>
          <p:nvPr/>
        </p:nvSpPr>
        <p:spPr>
          <a:xfrm>
            <a:off x="2253096" y="4797152"/>
            <a:ext cx="4637808" cy="1569660"/>
          </a:xfrm>
          <a:prstGeom prst="rect">
            <a:avLst/>
          </a:prstGeom>
          <a:noFill/>
        </p:spPr>
        <p:txBody>
          <a:bodyPr wrap="none" rtlCol="0">
            <a:spAutoFit/>
          </a:bodyPr>
          <a:lstStyle/>
          <a:p>
            <a:r>
              <a:rPr lang="en-GB" sz="9600" dirty="0" smtClean="0">
                <a:solidFill>
                  <a:schemeClr val="bg1"/>
                </a:solidFill>
              </a:rPr>
              <a:t>Time up!</a:t>
            </a:r>
            <a:endParaRPr lang="en-GB" sz="9600" dirty="0">
              <a:solidFill>
                <a:schemeClr val="bg1"/>
              </a:solidFill>
            </a:endParaRPr>
          </a:p>
        </p:txBody>
      </p:sp>
      <p:sp>
        <p:nvSpPr>
          <p:cNvPr id="17" name="Snip Diagonal Corner Rectangle 16"/>
          <p:cNvSpPr/>
          <p:nvPr/>
        </p:nvSpPr>
        <p:spPr>
          <a:xfrm>
            <a:off x="503548" y="1155808"/>
            <a:ext cx="8136904" cy="864096"/>
          </a:xfrm>
          <a:prstGeom prst="snip2Diag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Question 4: Which of the following is a disadvantage of a tall organisational structure?</a:t>
            </a:r>
            <a:endParaRPr lang="en-GB" dirty="0"/>
          </a:p>
        </p:txBody>
      </p:sp>
      <p:pic>
        <p:nvPicPr>
          <p:cNvPr id="43" name="Picture 42" descr="runman.png"/>
          <p:cNvPicPr>
            <a:picLocks noChangeAspect="1"/>
          </p:cNvPicPr>
          <p:nvPr/>
        </p:nvPicPr>
        <p:blipFill>
          <a:blip r:embed="rId5" cstate="print"/>
          <a:stretch>
            <a:fillRect/>
          </a:stretch>
        </p:blipFill>
        <p:spPr>
          <a:xfrm>
            <a:off x="-46269" y="-71462"/>
            <a:ext cx="9118863" cy="1206908"/>
          </a:xfrm>
          <a:prstGeom prst="rect">
            <a:avLst/>
          </a:prstGeom>
        </p:spPr>
      </p:pic>
      <p:pic>
        <p:nvPicPr>
          <p:cNvPr id="3" name="cloc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267200" y="-891480"/>
            <a:ext cx="609600" cy="609600"/>
          </a:xfrm>
          <a:prstGeom prst="rect">
            <a:avLst/>
          </a:prstGeom>
        </p:spPr>
      </p:pic>
      <p:sp>
        <p:nvSpPr>
          <p:cNvPr id="2" name="TextBox 1"/>
          <p:cNvSpPr txBox="1"/>
          <p:nvPr/>
        </p:nvSpPr>
        <p:spPr>
          <a:xfrm>
            <a:off x="2734831" y="6182146"/>
            <a:ext cx="3674339" cy="369332"/>
          </a:xfrm>
          <a:prstGeom prst="rect">
            <a:avLst/>
          </a:prstGeom>
          <a:noFill/>
        </p:spPr>
        <p:txBody>
          <a:bodyPr wrap="none" rtlCol="0">
            <a:spAutoFit/>
          </a:bodyPr>
          <a:lstStyle/>
          <a:p>
            <a:r>
              <a:rPr lang="en-GB" dirty="0" smtClean="0">
                <a:solidFill>
                  <a:schemeClr val="bg1"/>
                </a:solidFill>
              </a:rPr>
              <a:t>Press space to move to next question</a:t>
            </a:r>
            <a:endParaRPr lang="en-GB" dirty="0">
              <a:solidFill>
                <a:schemeClr val="bg1"/>
              </a:solidFill>
            </a:endParaRPr>
          </a:p>
        </p:txBody>
      </p:sp>
    </p:spTree>
    <p:extLst>
      <p:ext uri="{BB962C8B-B14F-4D97-AF65-F5344CB8AC3E}">
        <p14:creationId xmlns:p14="http://schemas.microsoft.com/office/powerpoint/2010/main" val="54636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48018" fill="hold"/>
                                        <p:tgtEl>
                                          <p:spTgt spid="3"/>
                                        </p:tgtEl>
                                      </p:cBhvr>
                                    </p:cmd>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0" fill="hold"/>
                                        <p:tgtEl>
                                          <p:spTgt spid="7"/>
                                        </p:tgtEl>
                                        <p:attrNameLst>
                                          <p:attrName>ppt_x</p:attrName>
                                        </p:attrNameLst>
                                      </p:cBhvr>
                                      <p:tavLst>
                                        <p:tav tm="0">
                                          <p:val>
                                            <p:strVal val="1+#ppt_w/2"/>
                                          </p:val>
                                        </p:tav>
                                        <p:tav tm="100000">
                                          <p:val>
                                            <p:strVal val="#ppt_x"/>
                                          </p:val>
                                        </p:tav>
                                      </p:tavLst>
                                    </p:anim>
                                    <p:anim calcmode="lin" valueType="num">
                                      <p:cBhvr additive="base">
                                        <p:cTn id="12" dur="200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5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0" fill="hold"/>
                                        <p:tgtEl>
                                          <p:spTgt spid="8"/>
                                        </p:tgtEl>
                                        <p:attrNameLst>
                                          <p:attrName>ppt_x</p:attrName>
                                        </p:attrNameLst>
                                      </p:cBhvr>
                                      <p:tavLst>
                                        <p:tav tm="0">
                                          <p:val>
                                            <p:strVal val="1+#ppt_w/2"/>
                                          </p:val>
                                        </p:tav>
                                        <p:tav tm="100000">
                                          <p:val>
                                            <p:strVal val="#ppt_x"/>
                                          </p:val>
                                        </p:tav>
                                      </p:tavLst>
                                    </p:anim>
                                    <p:anim calcmode="lin" valueType="num">
                                      <p:cBhvr additive="base">
                                        <p:cTn id="16" dur="20000" fill="hold"/>
                                        <p:tgtEl>
                                          <p:spTgt spid="8"/>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10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0" fill="hold"/>
                                        <p:tgtEl>
                                          <p:spTgt spid="11"/>
                                        </p:tgtEl>
                                        <p:attrNameLst>
                                          <p:attrName>ppt_x</p:attrName>
                                        </p:attrNameLst>
                                      </p:cBhvr>
                                      <p:tavLst>
                                        <p:tav tm="0">
                                          <p:val>
                                            <p:strVal val="1+#ppt_w/2"/>
                                          </p:val>
                                        </p:tav>
                                        <p:tav tm="100000">
                                          <p:val>
                                            <p:strVal val="#ppt_x"/>
                                          </p:val>
                                        </p:tav>
                                      </p:tavLst>
                                    </p:anim>
                                    <p:anim calcmode="lin" valueType="num">
                                      <p:cBhvr additive="base">
                                        <p:cTn id="20" dur="20000" fill="hold"/>
                                        <p:tgtEl>
                                          <p:spTgt spid="11"/>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15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0" fill="hold"/>
                                        <p:tgtEl>
                                          <p:spTgt spid="12"/>
                                        </p:tgtEl>
                                        <p:attrNameLst>
                                          <p:attrName>ppt_x</p:attrName>
                                        </p:attrNameLst>
                                      </p:cBhvr>
                                      <p:tavLst>
                                        <p:tav tm="0">
                                          <p:val>
                                            <p:strVal val="1+#ppt_w/2"/>
                                          </p:val>
                                        </p:tav>
                                        <p:tav tm="100000">
                                          <p:val>
                                            <p:strVal val="#ppt_x"/>
                                          </p:val>
                                        </p:tav>
                                      </p:tavLst>
                                    </p:anim>
                                    <p:anim calcmode="lin" valueType="num">
                                      <p:cBhvr additive="base">
                                        <p:cTn id="24" dur="20000" fill="hold"/>
                                        <p:tgtEl>
                                          <p:spTgt spid="12"/>
                                        </p:tgtEl>
                                        <p:attrNameLst>
                                          <p:attrName>ppt_y</p:attrName>
                                        </p:attrNameLst>
                                      </p:cBhvr>
                                      <p:tavLst>
                                        <p:tav tm="0">
                                          <p:val>
                                            <p:strVal val="#ppt_y"/>
                                          </p:val>
                                        </p:tav>
                                        <p:tav tm="100000">
                                          <p:val>
                                            <p:strVal val="#ppt_y"/>
                                          </p:val>
                                        </p:tav>
                                      </p:tavLst>
                                    </p:anim>
                                  </p:childTnLst>
                                </p:cTn>
                              </p:par>
                              <p:par>
                                <p:cTn id="25" presetID="7" presetClass="exit" presetSubtype="2" fill="hold" nodeType="withEffect">
                                  <p:stCondLst>
                                    <p:cond delay="30500"/>
                                  </p:stCondLst>
                                  <p:childTnLst>
                                    <p:anim calcmode="lin" valueType="num">
                                      <p:cBhvr additive="base">
                                        <p:cTn id="26" dur="10000"/>
                                        <p:tgtEl>
                                          <p:spTgt spid="4"/>
                                        </p:tgtEl>
                                        <p:attrNameLst>
                                          <p:attrName>ppt_x</p:attrName>
                                        </p:attrNameLst>
                                      </p:cBhvr>
                                      <p:tavLst>
                                        <p:tav tm="0">
                                          <p:val>
                                            <p:strVal val="ppt_x"/>
                                          </p:val>
                                        </p:tav>
                                        <p:tav tm="100000">
                                          <p:val>
                                            <p:strVal val="1+ppt_w/2"/>
                                          </p:val>
                                        </p:tav>
                                      </p:tavLst>
                                    </p:anim>
                                    <p:anim calcmode="lin" valueType="num">
                                      <p:cBhvr additive="base">
                                        <p:cTn id="27" dur="10000"/>
                                        <p:tgtEl>
                                          <p:spTgt spid="4"/>
                                        </p:tgtEl>
                                        <p:attrNameLst>
                                          <p:attrName>ppt_y</p:attrName>
                                        </p:attrNameLst>
                                      </p:cBhvr>
                                      <p:tavLst>
                                        <p:tav tm="0">
                                          <p:val>
                                            <p:strVal val="ppt_y"/>
                                          </p:val>
                                        </p:tav>
                                        <p:tav tm="100000">
                                          <p:val>
                                            <p:strVal val="ppt_y"/>
                                          </p:val>
                                        </p:tav>
                                      </p:tavLst>
                                    </p:anim>
                                    <p:set>
                                      <p:cBhvr>
                                        <p:cTn id="28" dur="1" fill="hold">
                                          <p:stCondLst>
                                            <p:cond delay="9999"/>
                                          </p:stCondLst>
                                        </p:cTn>
                                        <p:tgtEl>
                                          <p:spTgt spid="4"/>
                                        </p:tgtEl>
                                        <p:attrNameLst>
                                          <p:attrName>style.visibility</p:attrName>
                                        </p:attrNameLst>
                                      </p:cBhvr>
                                      <p:to>
                                        <p:strVal val="hidden"/>
                                      </p:to>
                                    </p:set>
                                  </p:childTnLst>
                                </p:cTn>
                              </p:par>
                            </p:childTnLst>
                          </p:cTn>
                        </p:par>
                        <p:par>
                          <p:cTn id="29" fill="hold">
                            <p:stCondLst>
                              <p:cond delay="48518"/>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35" presetClass="emph" presetSubtype="0" repeatCount="indefinite" fill="hold" grpId="1" nodeType="withEffect">
                                  <p:stCondLst>
                                    <p:cond delay="0"/>
                                  </p:stCondLst>
                                  <p:childTnLst>
                                    <p:anim calcmode="discrete" valueType="str">
                                      <p:cBhvr>
                                        <p:cTn id="33"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4" fill="hold">
                            <p:stCondLst>
                              <p:cond delay="49518"/>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indefinite" fill="hold" grpId="1" nodeType="click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P spid="8" grpId="1" animBg="1"/>
      <p:bldP spid="11" grpId="0" animBg="1"/>
      <p:bldP spid="12" grpId="0" animBg="1"/>
      <p:bldP spid="13" grpId="0"/>
      <p:bldP spid="13" grpId="1"/>
      <p:bldP spid="1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Snip Diagonal Corner Rectangle 38"/>
          <p:cNvSpPr/>
          <p:nvPr/>
        </p:nvSpPr>
        <p:spPr>
          <a:xfrm>
            <a:off x="0" y="0"/>
            <a:ext cx="9144000" cy="6858000"/>
          </a:xfrm>
          <a:prstGeom prst="snip2DiagRect">
            <a:avLst>
              <a:gd name="adj1" fmla="val 0"/>
              <a:gd name="adj2" fmla="val 13334"/>
            </a:avLst>
          </a:prstGeom>
          <a:solidFill>
            <a:srgbClr val="FF0000"/>
          </a:solidFill>
          <a:ln w="190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 name="Rectangle 14"/>
          <p:cNvSpPr/>
          <p:nvPr/>
        </p:nvSpPr>
        <p:spPr>
          <a:xfrm>
            <a:off x="0" y="2276872"/>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a:spLocks noChangeAspect="1"/>
          </p:cNvSpPr>
          <p:nvPr/>
        </p:nvSpPr>
        <p:spPr>
          <a:xfrm>
            <a:off x="1075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a) De-</a:t>
            </a:r>
            <a:r>
              <a:rPr lang="en-GB" dirty="0" err="1" smtClean="0">
                <a:solidFill>
                  <a:srgbClr val="FF0000"/>
                </a:solidFill>
              </a:rPr>
              <a:t>tiering</a:t>
            </a:r>
            <a:r>
              <a:rPr lang="en-GB" dirty="0" smtClean="0">
                <a:solidFill>
                  <a:srgbClr val="FF0000"/>
                </a:solidFill>
              </a:rPr>
              <a:t> </a:t>
            </a:r>
            <a:endParaRPr lang="en-GB" dirty="0">
              <a:solidFill>
                <a:srgbClr val="FF0000"/>
              </a:solidFill>
            </a:endParaRPr>
          </a:p>
        </p:txBody>
      </p:sp>
      <p:sp>
        <p:nvSpPr>
          <p:cNvPr id="8" name="Snip Diagonal Corner Rectangle 7"/>
          <p:cNvSpPr>
            <a:spLocks noChangeAspect="1"/>
          </p:cNvSpPr>
          <p:nvPr/>
        </p:nvSpPr>
        <p:spPr>
          <a:xfrm>
            <a:off x="235895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b) Streamlining </a:t>
            </a:r>
            <a:endParaRPr lang="en-GB" dirty="0">
              <a:solidFill>
                <a:srgbClr val="FF0000"/>
              </a:solidFill>
            </a:endParaRPr>
          </a:p>
        </p:txBody>
      </p:sp>
      <p:sp>
        <p:nvSpPr>
          <p:cNvPr id="11" name="Snip Diagonal Corner Rectangle 10"/>
          <p:cNvSpPr>
            <a:spLocks noChangeAspect="1"/>
          </p:cNvSpPr>
          <p:nvPr/>
        </p:nvSpPr>
        <p:spPr>
          <a:xfrm>
            <a:off x="4610404" y="2492897"/>
            <a:ext cx="2073830"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c) Decentralisation</a:t>
            </a:r>
            <a:endParaRPr lang="en-GB" dirty="0">
              <a:solidFill>
                <a:srgbClr val="FF0000"/>
              </a:solidFill>
            </a:endParaRPr>
          </a:p>
        </p:txBody>
      </p:sp>
      <p:sp>
        <p:nvSpPr>
          <p:cNvPr id="12" name="Snip Diagonal Corner Rectangle 11"/>
          <p:cNvSpPr>
            <a:spLocks noChangeAspect="1"/>
          </p:cNvSpPr>
          <p:nvPr/>
        </p:nvSpPr>
        <p:spPr>
          <a:xfrm>
            <a:off x="6861854" y="2492897"/>
            <a:ext cx="2282146" cy="1267341"/>
          </a:xfrm>
          <a:prstGeom prst="snip2DiagRect">
            <a:avLst/>
          </a:prstGeom>
          <a:ln w="47625">
            <a:solidFill>
              <a:srgbClr val="FF0000"/>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solidFill>
                  <a:srgbClr val="FF0000"/>
                </a:solidFill>
              </a:rPr>
              <a:t>d) Delayering</a:t>
            </a:r>
            <a:endParaRPr lang="en-GB" dirty="0">
              <a:solidFill>
                <a:srgbClr val="FF0000"/>
              </a:solidFill>
            </a:endParaRPr>
          </a:p>
        </p:txBody>
      </p:sp>
      <p:pic>
        <p:nvPicPr>
          <p:cNvPr id="4" name="Picture 2" descr="http://www.free-animated-gifs.com/albums/animatedgif/Jogging/sport-jogging_06.gif"/>
          <p:cNvPicPr>
            <a:picLocks noChangeAspect="1" noChangeArrowheads="1" noCrop="1"/>
          </p:cNvPicPr>
          <p:nvPr/>
        </p:nvPicPr>
        <p:blipFill>
          <a:blip r:embed="rId4" cstate="print"/>
          <a:srcRect/>
          <a:stretch>
            <a:fillRect/>
          </a:stretch>
        </p:blipFill>
        <p:spPr bwMode="auto">
          <a:xfrm>
            <a:off x="179512" y="3684066"/>
            <a:ext cx="623888" cy="738188"/>
          </a:xfrm>
          <a:prstGeom prst="rect">
            <a:avLst/>
          </a:prstGeom>
          <a:noFill/>
          <a:effectLst>
            <a:outerShdw blurRad="50800" dist="101600" dir="5400000" algn="t" rotWithShape="0">
              <a:prstClr val="black">
                <a:alpha val="40000"/>
              </a:prstClr>
            </a:outerShdw>
          </a:effectLst>
        </p:spPr>
      </p:pic>
      <p:sp>
        <p:nvSpPr>
          <p:cNvPr id="13" name="TextBox 12"/>
          <p:cNvSpPr txBox="1"/>
          <p:nvPr/>
        </p:nvSpPr>
        <p:spPr>
          <a:xfrm>
            <a:off x="2253096" y="4797152"/>
            <a:ext cx="4637808" cy="1569660"/>
          </a:xfrm>
          <a:prstGeom prst="rect">
            <a:avLst/>
          </a:prstGeom>
          <a:noFill/>
        </p:spPr>
        <p:txBody>
          <a:bodyPr wrap="none" rtlCol="0">
            <a:spAutoFit/>
          </a:bodyPr>
          <a:lstStyle/>
          <a:p>
            <a:r>
              <a:rPr lang="en-GB" sz="9600" dirty="0" smtClean="0">
                <a:solidFill>
                  <a:schemeClr val="bg1"/>
                </a:solidFill>
              </a:rPr>
              <a:t>Time up!</a:t>
            </a:r>
            <a:endParaRPr lang="en-GB" sz="9600" dirty="0">
              <a:solidFill>
                <a:schemeClr val="bg1"/>
              </a:solidFill>
            </a:endParaRPr>
          </a:p>
        </p:txBody>
      </p:sp>
      <p:sp>
        <p:nvSpPr>
          <p:cNvPr id="17" name="Snip Diagonal Corner Rectangle 16"/>
          <p:cNvSpPr/>
          <p:nvPr/>
        </p:nvSpPr>
        <p:spPr>
          <a:xfrm>
            <a:off x="503548" y="1155808"/>
            <a:ext cx="8136904" cy="864096"/>
          </a:xfrm>
          <a:prstGeom prst="snip2Diag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smtClean="0"/>
              <a:t>Question </a:t>
            </a:r>
            <a:r>
              <a:rPr lang="en-GB" dirty="0"/>
              <a:t>5</a:t>
            </a:r>
            <a:r>
              <a:rPr lang="en-GB" dirty="0" smtClean="0"/>
              <a:t>: The process of removing tiers of management from a tall structure to make it flatter is known as what?</a:t>
            </a:r>
            <a:endParaRPr lang="en-GB" dirty="0"/>
          </a:p>
        </p:txBody>
      </p:sp>
      <p:pic>
        <p:nvPicPr>
          <p:cNvPr id="43" name="Picture 42" descr="runman.png"/>
          <p:cNvPicPr>
            <a:picLocks noChangeAspect="1"/>
          </p:cNvPicPr>
          <p:nvPr/>
        </p:nvPicPr>
        <p:blipFill>
          <a:blip r:embed="rId5" cstate="print"/>
          <a:stretch>
            <a:fillRect/>
          </a:stretch>
        </p:blipFill>
        <p:spPr>
          <a:xfrm>
            <a:off x="-46269" y="-71462"/>
            <a:ext cx="9118863" cy="1206908"/>
          </a:xfrm>
          <a:prstGeom prst="rect">
            <a:avLst/>
          </a:prstGeom>
        </p:spPr>
      </p:pic>
      <p:pic>
        <p:nvPicPr>
          <p:cNvPr id="3" name="clock.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267200" y="-891480"/>
            <a:ext cx="609600" cy="609600"/>
          </a:xfrm>
          <a:prstGeom prst="rect">
            <a:avLst/>
          </a:prstGeom>
        </p:spPr>
      </p:pic>
      <p:sp>
        <p:nvSpPr>
          <p:cNvPr id="2" name="TextBox 1"/>
          <p:cNvSpPr txBox="1"/>
          <p:nvPr/>
        </p:nvSpPr>
        <p:spPr>
          <a:xfrm>
            <a:off x="2734831" y="6182146"/>
            <a:ext cx="3674339" cy="369332"/>
          </a:xfrm>
          <a:prstGeom prst="rect">
            <a:avLst/>
          </a:prstGeom>
          <a:noFill/>
        </p:spPr>
        <p:txBody>
          <a:bodyPr wrap="none" rtlCol="0">
            <a:spAutoFit/>
          </a:bodyPr>
          <a:lstStyle/>
          <a:p>
            <a:r>
              <a:rPr lang="en-GB" dirty="0" smtClean="0">
                <a:solidFill>
                  <a:schemeClr val="bg1"/>
                </a:solidFill>
              </a:rPr>
              <a:t>Press space to move to next question</a:t>
            </a:r>
            <a:endParaRPr lang="en-GB" dirty="0">
              <a:solidFill>
                <a:schemeClr val="bg1"/>
              </a:solidFill>
            </a:endParaRPr>
          </a:p>
        </p:txBody>
      </p:sp>
    </p:spTree>
    <p:extLst>
      <p:ext uri="{BB962C8B-B14F-4D97-AF65-F5344CB8AC3E}">
        <p14:creationId xmlns:p14="http://schemas.microsoft.com/office/powerpoint/2010/main" val="39674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mediacall" presetSubtype="0" fill="hold" nodeType="withEffect">
                                  <p:stCondLst>
                                    <p:cond delay="500"/>
                                  </p:stCondLst>
                                  <p:childTnLst>
                                    <p:cmd type="call" cmd="playFrom(0.0)">
                                      <p:cBhvr>
                                        <p:cTn id="8" dur="48018" fill="hold"/>
                                        <p:tgtEl>
                                          <p:spTgt spid="3"/>
                                        </p:tgtEl>
                                      </p:cBhvr>
                                    </p:cmd>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0" fill="hold"/>
                                        <p:tgtEl>
                                          <p:spTgt spid="7"/>
                                        </p:tgtEl>
                                        <p:attrNameLst>
                                          <p:attrName>ppt_x</p:attrName>
                                        </p:attrNameLst>
                                      </p:cBhvr>
                                      <p:tavLst>
                                        <p:tav tm="0">
                                          <p:val>
                                            <p:strVal val="1+#ppt_w/2"/>
                                          </p:val>
                                        </p:tav>
                                        <p:tav tm="100000">
                                          <p:val>
                                            <p:strVal val="#ppt_x"/>
                                          </p:val>
                                        </p:tav>
                                      </p:tavLst>
                                    </p:anim>
                                    <p:anim calcmode="lin" valueType="num">
                                      <p:cBhvr additive="base">
                                        <p:cTn id="12" dur="200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5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0" fill="hold"/>
                                        <p:tgtEl>
                                          <p:spTgt spid="8"/>
                                        </p:tgtEl>
                                        <p:attrNameLst>
                                          <p:attrName>ppt_x</p:attrName>
                                        </p:attrNameLst>
                                      </p:cBhvr>
                                      <p:tavLst>
                                        <p:tav tm="0">
                                          <p:val>
                                            <p:strVal val="1+#ppt_w/2"/>
                                          </p:val>
                                        </p:tav>
                                        <p:tav tm="100000">
                                          <p:val>
                                            <p:strVal val="#ppt_x"/>
                                          </p:val>
                                        </p:tav>
                                      </p:tavLst>
                                    </p:anim>
                                    <p:anim calcmode="lin" valueType="num">
                                      <p:cBhvr additive="base">
                                        <p:cTn id="16" dur="20000" fill="hold"/>
                                        <p:tgtEl>
                                          <p:spTgt spid="8"/>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100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0" fill="hold"/>
                                        <p:tgtEl>
                                          <p:spTgt spid="11"/>
                                        </p:tgtEl>
                                        <p:attrNameLst>
                                          <p:attrName>ppt_x</p:attrName>
                                        </p:attrNameLst>
                                      </p:cBhvr>
                                      <p:tavLst>
                                        <p:tav tm="0">
                                          <p:val>
                                            <p:strVal val="1+#ppt_w/2"/>
                                          </p:val>
                                        </p:tav>
                                        <p:tav tm="100000">
                                          <p:val>
                                            <p:strVal val="#ppt_x"/>
                                          </p:val>
                                        </p:tav>
                                      </p:tavLst>
                                    </p:anim>
                                    <p:anim calcmode="lin" valueType="num">
                                      <p:cBhvr additive="base">
                                        <p:cTn id="20" dur="20000" fill="hold"/>
                                        <p:tgtEl>
                                          <p:spTgt spid="11"/>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15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0" fill="hold"/>
                                        <p:tgtEl>
                                          <p:spTgt spid="12"/>
                                        </p:tgtEl>
                                        <p:attrNameLst>
                                          <p:attrName>ppt_x</p:attrName>
                                        </p:attrNameLst>
                                      </p:cBhvr>
                                      <p:tavLst>
                                        <p:tav tm="0">
                                          <p:val>
                                            <p:strVal val="1+#ppt_w/2"/>
                                          </p:val>
                                        </p:tav>
                                        <p:tav tm="100000">
                                          <p:val>
                                            <p:strVal val="#ppt_x"/>
                                          </p:val>
                                        </p:tav>
                                      </p:tavLst>
                                    </p:anim>
                                    <p:anim calcmode="lin" valueType="num">
                                      <p:cBhvr additive="base">
                                        <p:cTn id="24" dur="20000" fill="hold"/>
                                        <p:tgtEl>
                                          <p:spTgt spid="12"/>
                                        </p:tgtEl>
                                        <p:attrNameLst>
                                          <p:attrName>ppt_y</p:attrName>
                                        </p:attrNameLst>
                                      </p:cBhvr>
                                      <p:tavLst>
                                        <p:tav tm="0">
                                          <p:val>
                                            <p:strVal val="#ppt_y"/>
                                          </p:val>
                                        </p:tav>
                                        <p:tav tm="100000">
                                          <p:val>
                                            <p:strVal val="#ppt_y"/>
                                          </p:val>
                                        </p:tav>
                                      </p:tavLst>
                                    </p:anim>
                                  </p:childTnLst>
                                </p:cTn>
                              </p:par>
                              <p:par>
                                <p:cTn id="25" presetID="7" presetClass="exit" presetSubtype="2" fill="hold" nodeType="withEffect">
                                  <p:stCondLst>
                                    <p:cond delay="30500"/>
                                  </p:stCondLst>
                                  <p:childTnLst>
                                    <p:anim calcmode="lin" valueType="num">
                                      <p:cBhvr additive="base">
                                        <p:cTn id="26" dur="10000"/>
                                        <p:tgtEl>
                                          <p:spTgt spid="4"/>
                                        </p:tgtEl>
                                        <p:attrNameLst>
                                          <p:attrName>ppt_x</p:attrName>
                                        </p:attrNameLst>
                                      </p:cBhvr>
                                      <p:tavLst>
                                        <p:tav tm="0">
                                          <p:val>
                                            <p:strVal val="ppt_x"/>
                                          </p:val>
                                        </p:tav>
                                        <p:tav tm="100000">
                                          <p:val>
                                            <p:strVal val="1+ppt_w/2"/>
                                          </p:val>
                                        </p:tav>
                                      </p:tavLst>
                                    </p:anim>
                                    <p:anim calcmode="lin" valueType="num">
                                      <p:cBhvr additive="base">
                                        <p:cTn id="27" dur="10000"/>
                                        <p:tgtEl>
                                          <p:spTgt spid="4"/>
                                        </p:tgtEl>
                                        <p:attrNameLst>
                                          <p:attrName>ppt_y</p:attrName>
                                        </p:attrNameLst>
                                      </p:cBhvr>
                                      <p:tavLst>
                                        <p:tav tm="0">
                                          <p:val>
                                            <p:strVal val="ppt_y"/>
                                          </p:val>
                                        </p:tav>
                                        <p:tav tm="100000">
                                          <p:val>
                                            <p:strVal val="ppt_y"/>
                                          </p:val>
                                        </p:tav>
                                      </p:tavLst>
                                    </p:anim>
                                    <p:set>
                                      <p:cBhvr>
                                        <p:cTn id="28" dur="1" fill="hold">
                                          <p:stCondLst>
                                            <p:cond delay="9999"/>
                                          </p:stCondLst>
                                        </p:cTn>
                                        <p:tgtEl>
                                          <p:spTgt spid="4"/>
                                        </p:tgtEl>
                                        <p:attrNameLst>
                                          <p:attrName>style.visibility</p:attrName>
                                        </p:attrNameLst>
                                      </p:cBhvr>
                                      <p:to>
                                        <p:strVal val="hidden"/>
                                      </p:to>
                                    </p:set>
                                  </p:childTnLst>
                                </p:cTn>
                              </p:par>
                            </p:childTnLst>
                          </p:cTn>
                        </p:par>
                        <p:par>
                          <p:cTn id="29" fill="hold">
                            <p:stCondLst>
                              <p:cond delay="48518"/>
                            </p:stCondLst>
                            <p:childTnLst>
                              <p:par>
                                <p:cTn id="30" presetID="1"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35" presetClass="emph" presetSubtype="0" repeatCount="indefinite" fill="hold" grpId="1" nodeType="withEffect">
                                  <p:stCondLst>
                                    <p:cond delay="0"/>
                                  </p:stCondLst>
                                  <p:childTnLst>
                                    <p:anim calcmode="discrete" valueType="str">
                                      <p:cBhvr>
                                        <p:cTn id="33"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34" fill="hold">
                            <p:stCondLst>
                              <p:cond delay="49518"/>
                            </p:stCondLst>
                            <p:childTnLst>
                              <p:par>
                                <p:cTn id="35" presetID="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repeatCount="indefinite" fill="hold" grpId="1" nodeType="clickEffect">
                                  <p:stCondLst>
                                    <p:cond delay="0"/>
                                  </p:stCondLst>
                                  <p:childTnLst>
                                    <p:animEffect transition="out" filter="fade">
                                      <p:cBhvr>
                                        <p:cTn id="40" dur="500" tmFilter="0, 0; .2, .5; .8, .5; 1, 0"/>
                                        <p:tgtEl>
                                          <p:spTgt spid="12"/>
                                        </p:tgtEl>
                                      </p:cBhvr>
                                    </p:animEffect>
                                    <p:animScale>
                                      <p:cBhvr>
                                        <p:cTn id="41"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P spid="11" grpId="0" animBg="1"/>
      <p:bldP spid="12" grpId="0" animBg="1"/>
      <p:bldP spid="12" grpId="1" animBg="1"/>
      <p:bldP spid="13" grpId="0"/>
      <p:bldP spid="13" grpId="1"/>
      <p:bldP spid="1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467544" y="1700808"/>
            <a:ext cx="4032448" cy="4093840"/>
          </a:xfrm>
          <a:prstGeom prst="rect">
            <a:avLst/>
          </a:prstGeom>
          <a:noFill/>
          <a:ln w="9525">
            <a:noFill/>
            <a:miter lim="800000"/>
            <a:headEnd/>
            <a:tailEnd/>
          </a:ln>
        </p:spPr>
      </p:pic>
      <p:sp>
        <p:nvSpPr>
          <p:cNvPr id="3" name="Rectangle 2"/>
          <p:cNvSpPr/>
          <p:nvPr/>
        </p:nvSpPr>
        <p:spPr>
          <a:xfrm>
            <a:off x="4932040" y="1700808"/>
            <a:ext cx="3456384" cy="4031873"/>
          </a:xfrm>
          <a:prstGeom prst="rect">
            <a:avLst/>
          </a:prstGeom>
        </p:spPr>
        <p:txBody>
          <a:bodyPr wrap="square">
            <a:spAutoFit/>
          </a:bodyPr>
          <a:lstStyle/>
          <a:p>
            <a:r>
              <a:rPr lang="en-GB" sz="3200" dirty="0" smtClean="0">
                <a:latin typeface="+mn-lt"/>
              </a:rPr>
              <a:t>Martyn Birks is a senior director at </a:t>
            </a:r>
            <a:r>
              <a:rPr lang="en-GB" sz="3200" dirty="0" err="1" smtClean="0">
                <a:latin typeface="+mn-lt"/>
              </a:rPr>
              <a:t>Poundworld</a:t>
            </a:r>
            <a:r>
              <a:rPr lang="en-GB" sz="3200" dirty="0" smtClean="0">
                <a:latin typeface="+mn-lt"/>
              </a:rPr>
              <a:t> and goes undercover to</a:t>
            </a:r>
          </a:p>
          <a:p>
            <a:r>
              <a:rPr lang="en-GB" sz="3200" dirty="0" smtClean="0">
                <a:latin typeface="+mn-lt"/>
              </a:rPr>
              <a:t>find out what its like to work on the shop floor at one of their stores.</a:t>
            </a:r>
            <a:endParaRPr lang="en-GB" sz="3200" dirty="0">
              <a:latin typeface="+mn-lt"/>
            </a:endParaRPr>
          </a:p>
        </p:txBody>
      </p:sp>
      <p:sp>
        <p:nvSpPr>
          <p:cNvPr id="4" name="Title 3"/>
          <p:cNvSpPr>
            <a:spLocks noGrp="1"/>
          </p:cNvSpPr>
          <p:nvPr>
            <p:ph type="title"/>
          </p:nvPr>
        </p:nvSpPr>
        <p:spPr/>
        <p:txBody>
          <a:bodyPr/>
          <a:lstStyle/>
          <a:p>
            <a:r>
              <a:rPr lang="en-GB" b="1" dirty="0" smtClean="0"/>
              <a:t>Undercover at </a:t>
            </a:r>
            <a:r>
              <a:rPr lang="en-GB" b="1" dirty="0" err="1" smtClean="0"/>
              <a:t>Poundworld</a:t>
            </a: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611560" y="548680"/>
            <a:ext cx="8136904" cy="1224136"/>
          </a:xfrm>
          <a:prstGeom prst="rect">
            <a:avLst/>
          </a:prstGeom>
          <a:noFill/>
          <a:ln w="9525">
            <a:noFill/>
            <a:miter lim="800000"/>
            <a:headEnd/>
            <a:tailEnd/>
          </a:ln>
        </p:spPr>
      </p:pic>
      <p:pic>
        <p:nvPicPr>
          <p:cNvPr id="5" name="Poundworld Clip 1.wmv">
            <a:hlinkClick r:id="" action="ppaction://media"/>
          </p:cNvPr>
          <p:cNvPicPr>
            <a:picLocks noRot="1" noChangeAspect="1"/>
          </p:cNvPicPr>
          <p:nvPr>
            <a:videoFile r:link="rId1"/>
          </p:nvPr>
        </p:nvPicPr>
        <p:blipFill>
          <a:blip r:embed="rId4" cstate="print"/>
          <a:stretch>
            <a:fillRect/>
          </a:stretch>
        </p:blipFill>
        <p:spPr>
          <a:xfrm>
            <a:off x="1547664" y="1916832"/>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6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cf6562556c3cb9659d7f833c533ad9fd362f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68b6e6d1-9dd6-4029-a0bf-fee2b326902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14163</TotalTime>
  <Words>1065</Words>
  <Application>Microsoft Office PowerPoint</Application>
  <PresentationFormat>On-screen Show (4:3)</PresentationFormat>
  <Paragraphs>108</Paragraphs>
  <Slides>21</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Verdana</vt:lpstr>
      <vt:lpstr>Verdana-Italic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Undercover at Poundworld</vt:lpstr>
      <vt:lpstr>PowerPoint Presentation</vt:lpstr>
      <vt:lpstr>PowerPoint Presentation</vt:lpstr>
      <vt:lpstr>PowerPoint Presentation</vt:lpstr>
      <vt:lpstr>Explain one problem that may arise as a result of the demotivated staff? (3 marks)</vt:lpstr>
      <vt:lpstr>PowerPoint Presentation</vt:lpstr>
      <vt:lpstr>Identify one reason why Malvina has difficulty in ensuring her staff feel happy and motivated.</vt:lpstr>
      <vt:lpstr>You’re the boss</vt:lpstr>
      <vt:lpstr>Action 1</vt:lpstr>
      <vt:lpstr>Action 2</vt:lpstr>
      <vt:lpstr>The role of communication</vt:lpstr>
      <vt:lpstr>PowerPoint Presentation</vt:lpstr>
      <vt:lpstr>Improving pay and improving communication are two methods of increasing motivation at Poundworld.  Which option would be best? Justify your view (6 marks)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GCSE Business Unit 3 Workshop</dc:title>
  <dc:subject>Edexcel GCSE Business Unit 3 Workshop</dc:subject>
  <dc:creator>Jim Riley</dc:creator>
  <cp:lastModifiedBy>SMcKenna</cp:lastModifiedBy>
  <cp:revision>229</cp:revision>
  <dcterms:created xsi:type="dcterms:W3CDTF">2012-04-16T13:58:05Z</dcterms:created>
  <dcterms:modified xsi:type="dcterms:W3CDTF">2018-05-08T13:28:23Z</dcterms:modified>
</cp:coreProperties>
</file>